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60" r:id="rId3"/>
    <p:sldId id="257" r:id="rId4"/>
    <p:sldId id="261" r:id="rId5"/>
    <p:sldId id="262" r:id="rId6"/>
    <p:sldId id="259" r:id="rId7"/>
    <p:sldId id="263" r:id="rId8"/>
    <p:sldId id="275" r:id="rId9"/>
    <p:sldId id="272" r:id="rId10"/>
    <p:sldId id="273" r:id="rId11"/>
    <p:sldId id="280" r:id="rId12"/>
    <p:sldId id="267" r:id="rId13"/>
    <p:sldId id="276" r:id="rId14"/>
    <p:sldId id="264" r:id="rId15"/>
    <p:sldId id="268" r:id="rId16"/>
    <p:sldId id="277" r:id="rId17"/>
    <p:sldId id="269" r:id="rId18"/>
    <p:sldId id="270" r:id="rId19"/>
    <p:sldId id="271"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2" autoAdjust="0"/>
    <p:restoredTop sz="94636" autoAdjust="0"/>
  </p:normalViewPr>
  <p:slideViewPr>
    <p:cSldViewPr>
      <p:cViewPr varScale="1">
        <p:scale>
          <a:sx n="66" d="100"/>
          <a:sy n="66" d="100"/>
        </p:scale>
        <p:origin x="-132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208EB-C663-470D-8998-BE15AAF4107E}" type="datetimeFigureOut">
              <a:rPr lang="de-DE" smtClean="0"/>
              <a:t>18.05.2017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73E5E-33A5-45E6-8EA7-6D49B03525E1}" type="slidenum">
              <a:rPr lang="de-DE" smtClean="0"/>
              <a:t>‹Nr.›</a:t>
            </a:fld>
            <a:endParaRPr lang="de-DE"/>
          </a:p>
        </p:txBody>
      </p:sp>
    </p:spTree>
    <p:extLst>
      <p:ext uri="{BB962C8B-B14F-4D97-AF65-F5344CB8AC3E}">
        <p14:creationId xmlns:p14="http://schemas.microsoft.com/office/powerpoint/2010/main" val="382567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91425" tIns="45713" rIns="91425" bIns="45713" anchor="b"/>
          <a:lstStyle/>
          <a:p>
            <a:pPr algn="r" defTabSz="914423"/>
            <a:fld id="{85FEC3BD-21EF-4B5B-8A2F-167931407765}" type="slidenum">
              <a:rPr lang="de-DE" sz="1200"/>
              <a:pPr algn="r" defTabSz="914423"/>
              <a:t>4</a:t>
            </a:fld>
            <a:endParaRPr lang="de-DE" sz="1200"/>
          </a:p>
        </p:txBody>
      </p:sp>
      <p:sp>
        <p:nvSpPr>
          <p:cNvPr id="61443" name="Text Box 1"/>
          <p:cNvSpPr txBox="1">
            <a:spLocks noChangeArrowheads="1"/>
          </p:cNvSpPr>
          <p:nvPr/>
        </p:nvSpPr>
        <p:spPr bwMode="auto">
          <a:xfrm>
            <a:off x="3884463" y="8684460"/>
            <a:ext cx="2972004" cy="458121"/>
          </a:xfrm>
          <a:prstGeom prst="rect">
            <a:avLst/>
          </a:prstGeom>
          <a:noFill/>
          <a:ln w="9525">
            <a:noFill/>
            <a:round/>
            <a:headEnd/>
            <a:tailEnd/>
          </a:ln>
        </p:spPr>
        <p:txBody>
          <a:bodyPr lIns="87465" tIns="43552" rIns="87465" bIns="43552" anchor="b"/>
          <a:lstStyle/>
          <a:p>
            <a:pPr algn="r" defTabSz="914423">
              <a:tabLst>
                <a:tab pos="0" algn="l"/>
                <a:tab pos="914423" algn="l"/>
                <a:tab pos="1828846" algn="l"/>
                <a:tab pos="2743269" algn="l"/>
                <a:tab pos="3656226" algn="l"/>
                <a:tab pos="4570649" algn="l"/>
                <a:tab pos="5486537" algn="l"/>
                <a:tab pos="6399495" algn="l"/>
                <a:tab pos="7313918" algn="l"/>
                <a:tab pos="8226875" algn="l"/>
                <a:tab pos="9142764" algn="l"/>
                <a:tab pos="10057187" algn="l"/>
              </a:tabLst>
            </a:pPr>
            <a:fld id="{20E460EC-AE43-41ED-B10A-2A4B30268D9E}" type="slidenum">
              <a:rPr lang="de-DE">
                <a:solidFill>
                  <a:srgbClr val="000000"/>
                </a:solidFill>
                <a:ea typeface="MS PGothic"/>
                <a:cs typeface="MS PGothic"/>
              </a:rPr>
              <a:pPr algn="r" defTabSz="914423">
                <a:tabLst>
                  <a:tab pos="0" algn="l"/>
                  <a:tab pos="914423" algn="l"/>
                  <a:tab pos="1828846" algn="l"/>
                  <a:tab pos="2743269" algn="l"/>
                  <a:tab pos="3656226" algn="l"/>
                  <a:tab pos="4570649" algn="l"/>
                  <a:tab pos="5486537" algn="l"/>
                  <a:tab pos="6399495" algn="l"/>
                  <a:tab pos="7313918" algn="l"/>
                  <a:tab pos="8226875" algn="l"/>
                  <a:tab pos="9142764" algn="l"/>
                  <a:tab pos="10057187" algn="l"/>
                </a:tabLst>
              </a:pPr>
              <a:t>4</a:t>
            </a:fld>
            <a:endParaRPr lang="de-DE">
              <a:solidFill>
                <a:srgbClr val="000000"/>
              </a:solidFill>
              <a:ea typeface="MS PGothic"/>
              <a:cs typeface="MS PGothic"/>
            </a:endParaRPr>
          </a:p>
        </p:txBody>
      </p:sp>
      <p:sp>
        <p:nvSpPr>
          <p:cNvPr id="61444" name="Rectangle 2"/>
          <p:cNvSpPr>
            <a:spLocks noGrp="1" noRot="1" noChangeAspect="1" noChangeArrowheads="1" noTextEdit="1"/>
          </p:cNvSpPr>
          <p:nvPr>
            <p:ph type="sldImg"/>
          </p:nvPr>
        </p:nvSpPr>
        <p:spPr>
          <a:xfrm>
            <a:off x="1143000" y="685800"/>
            <a:ext cx="4573588" cy="3430588"/>
          </a:xfrm>
          <a:solidFill>
            <a:srgbClr val="FFFFFF"/>
          </a:solidFill>
          <a:ln/>
        </p:spPr>
      </p:sp>
      <p:sp>
        <p:nvSpPr>
          <p:cNvPr id="61445" name="Rectangle 3"/>
          <p:cNvSpPr>
            <a:spLocks noGrp="1" noChangeArrowheads="1"/>
          </p:cNvSpPr>
          <p:nvPr>
            <p:ph type="body" idx="1"/>
          </p:nvPr>
        </p:nvSpPr>
        <p:spPr>
          <a:xfrm>
            <a:off x="685494" y="4344358"/>
            <a:ext cx="5487013" cy="4114587"/>
          </a:xfrm>
        </p:spPr>
        <p:txBody>
          <a:bodyPr wrap="none" anchor="ctr"/>
          <a:lstStyle/>
          <a:p>
            <a:pPr>
              <a:spcBef>
                <a:spcPts val="1558"/>
              </a:spcBef>
              <a:tabLst>
                <a:tab pos="0" algn="l"/>
                <a:tab pos="844083" algn="l"/>
                <a:tab pos="1688165" algn="l"/>
                <a:tab pos="2532248" algn="l"/>
                <a:tab pos="3376331" algn="l"/>
                <a:tab pos="4220413" algn="l"/>
                <a:tab pos="5064496" algn="l"/>
                <a:tab pos="5908578" algn="l"/>
                <a:tab pos="6752661" algn="l"/>
                <a:tab pos="7596744" algn="l"/>
                <a:tab pos="8440826" algn="l"/>
                <a:tab pos="9284909" algn="l"/>
              </a:tabLst>
            </a:pPr>
            <a:endParaRPr lang="en-GB" sz="2500" b="1">
              <a:latin typeface="Tahoma" pitchFamily="34" charset="0"/>
              <a:ea typeface="SimSun"/>
              <a:cs typeface="SimSu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463" y="8684460"/>
            <a:ext cx="2972004" cy="458121"/>
          </a:xfrm>
          <a:prstGeom prst="rect">
            <a:avLst/>
          </a:prstGeom>
          <a:noFill/>
          <a:ln w="9525">
            <a:noFill/>
            <a:miter lim="800000"/>
            <a:headEnd/>
            <a:tailEnd/>
          </a:ln>
        </p:spPr>
        <p:txBody>
          <a:bodyPr lIns="87432" tIns="43718" rIns="87432" bIns="43718" anchor="b"/>
          <a:lstStyle/>
          <a:p>
            <a:pPr algn="r" defTabSz="871926"/>
            <a:fld id="{C5928900-5646-4AE9-9376-C884AA366EF4}" type="slidenum">
              <a:rPr lang="de-DE">
                <a:latin typeface="Arial" charset="0"/>
                <a:ea typeface="MS PGothic"/>
                <a:cs typeface="MS PGothic"/>
              </a:rPr>
              <a:pPr algn="r" defTabSz="871926"/>
              <a:t>5</a:t>
            </a:fld>
            <a:endParaRPr lang="de-DE">
              <a:latin typeface="Arial" charset="0"/>
              <a:ea typeface="MS PGothic"/>
              <a:cs typeface="MS PGothic"/>
            </a:endParaRPr>
          </a:p>
        </p:txBody>
      </p:sp>
      <p:sp>
        <p:nvSpPr>
          <p:cNvPr id="63490" name="Rectangle 2"/>
          <p:cNvSpPr>
            <a:spLocks noGrp="1" noRot="1" noChangeAspect="1" noChangeArrowheads="1" noTextEdit="1"/>
          </p:cNvSpPr>
          <p:nvPr>
            <p:ph type="sldImg"/>
          </p:nvPr>
        </p:nvSpPr>
        <p:spPr>
          <a:xfrm>
            <a:off x="1143000" y="685800"/>
            <a:ext cx="4573588" cy="3430588"/>
          </a:xfrm>
          <a:ln/>
        </p:spPr>
      </p:sp>
      <p:sp>
        <p:nvSpPr>
          <p:cNvPr id="63491" name="Rectangle 3"/>
          <p:cNvSpPr>
            <a:spLocks noGrp="1" noChangeArrowheads="1"/>
          </p:cNvSpPr>
          <p:nvPr>
            <p:ph type="body" idx="1"/>
          </p:nvPr>
        </p:nvSpPr>
        <p:spPr>
          <a:xfrm>
            <a:off x="685494" y="4344358"/>
            <a:ext cx="5487013" cy="4114587"/>
          </a:xfrm>
          <a:ln>
            <a:solidFill>
              <a:srgbClr val="000000"/>
            </a:solidFill>
          </a:ln>
        </p:spPr>
        <p:txBody>
          <a:bodyPr lIns="87432" tIns="43718" rIns="87432" bIns="43718"/>
          <a:lstStyle/>
          <a:p>
            <a:pPr eaLnBrk="1" hangingPunct="1">
              <a:spcBef>
                <a:spcPct val="50000"/>
              </a:spcBef>
            </a:pPr>
            <a:endParaRPr lang="en-GB" sz="250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63BA5E4-0017-44EF-8EDD-29AD8C7C7008}"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228257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2A4F0DF-54E5-4C6D-978B-D67BE4E244B1}"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589369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2051EEF-CC92-44D8-B9E9-B9A203CAA80F}"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298062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361637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06ED386-E975-4312-896E-E3FA5DD64A44}"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787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713F978-A70E-46DB-817C-5E25CFA7FBA9}" type="datetime1">
              <a:rPr lang="de-DE" smtClean="0"/>
              <a:t>18.05.2017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224910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8CA5704-59EC-4DE2-B920-C4E2707548DA}" type="datetime1">
              <a:rPr lang="de-DE" smtClean="0"/>
              <a:t>18.05.2017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178012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53B6FF7-22AB-442F-BB8B-5B106D9275EE}" type="datetime1">
              <a:rPr lang="de-DE" smtClean="0"/>
              <a:t>18.05.2017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62929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CD9ADD-5462-4995-9A29-F6F8212087AA}" type="datetime1">
              <a:rPr lang="de-DE" smtClean="0"/>
              <a:t>18.05.2017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7647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246F83D-2DCC-40C1-AE3B-3E369878799C}" type="datetime1">
              <a:rPr lang="de-DE" smtClean="0"/>
              <a:t>18.05.2017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41245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FDD24BB-EDE4-458F-8A35-C4A8781F406B}" type="datetime1">
              <a:rPr lang="de-DE" smtClean="0"/>
              <a:t>18.05.2017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82F855F-C0BA-4000-9927-99D46CCFAA68}" type="slidenum">
              <a:rPr lang="de-DE" smtClean="0"/>
              <a:t>‹Nr.›</a:t>
            </a:fld>
            <a:endParaRPr lang="de-DE"/>
          </a:p>
        </p:txBody>
      </p:sp>
    </p:spTree>
    <p:extLst>
      <p:ext uri="{BB962C8B-B14F-4D97-AF65-F5344CB8AC3E}">
        <p14:creationId xmlns:p14="http://schemas.microsoft.com/office/powerpoint/2010/main" val="311800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B4BB1-9799-4FB8-9659-CC5E14588479}" type="datetime1">
              <a:rPr lang="de-DE" smtClean="0"/>
              <a:t>18.05.2017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F855F-C0BA-4000-9927-99D46CCFAA68}" type="slidenum">
              <a:rPr lang="de-DE" smtClean="0"/>
              <a:t>‹Nr.›</a:t>
            </a:fld>
            <a:endParaRPr lang="de-DE"/>
          </a:p>
        </p:txBody>
      </p:sp>
    </p:spTree>
    <p:extLst>
      <p:ext uri="{BB962C8B-B14F-4D97-AF65-F5344CB8AC3E}">
        <p14:creationId xmlns:p14="http://schemas.microsoft.com/office/powerpoint/2010/main" val="406649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a:t>Bremer Arbeitszeitkonferenz</a:t>
            </a:r>
            <a:br>
              <a:rPr lang="de-DE" dirty="0"/>
            </a:br>
            <a:endParaRPr lang="de-DE" dirty="0"/>
          </a:p>
        </p:txBody>
      </p:sp>
      <p:sp>
        <p:nvSpPr>
          <p:cNvPr id="8" name="Inhaltsplatzhalter 7"/>
          <p:cNvSpPr>
            <a:spLocks noGrp="1"/>
          </p:cNvSpPr>
          <p:nvPr>
            <p:ph idx="1"/>
          </p:nvPr>
        </p:nvSpPr>
        <p:spPr/>
        <p:txBody>
          <a:bodyPr/>
          <a:lstStyle/>
          <a:p>
            <a:pPr marL="0" indent="0">
              <a:buNone/>
            </a:pPr>
            <a:endParaRPr lang="de-DE" dirty="0"/>
          </a:p>
          <a:p>
            <a:pPr marL="0" indent="0" algn="ctr">
              <a:buNone/>
            </a:pPr>
            <a:r>
              <a:rPr lang="de-DE" i="1" dirty="0" smtClean="0"/>
              <a:t>Panel 2.1 Alter(n)</a:t>
            </a:r>
            <a:r>
              <a:rPr lang="de-DE" i="1" dirty="0" err="1" smtClean="0"/>
              <a:t>sgerechte</a:t>
            </a:r>
            <a:r>
              <a:rPr lang="de-DE" i="1" dirty="0" smtClean="0"/>
              <a:t> Arbeitszeiten</a:t>
            </a:r>
          </a:p>
          <a:p>
            <a:pPr algn="ctr"/>
            <a:endParaRPr lang="de-DE" dirty="0"/>
          </a:p>
          <a:p>
            <a:pPr marL="0" indent="0" algn="ctr">
              <a:buNone/>
            </a:pPr>
            <a:r>
              <a:rPr lang="de-DE" sz="2400" dirty="0" smtClean="0"/>
              <a:t>Prof. Dr. </a:t>
            </a:r>
            <a:r>
              <a:rPr lang="de-DE" sz="2400" dirty="0"/>
              <a:t>B</a:t>
            </a:r>
            <a:r>
              <a:rPr lang="de-DE" sz="2400" dirty="0" smtClean="0"/>
              <a:t>eate </a:t>
            </a:r>
            <a:r>
              <a:rPr lang="de-DE" sz="2400" dirty="0" err="1" smtClean="0"/>
              <a:t>Zimpelmann</a:t>
            </a:r>
            <a:endParaRPr lang="de-DE" sz="2400" dirty="0" smtClean="0"/>
          </a:p>
          <a:p>
            <a:pPr marL="0" indent="0" algn="ctr">
              <a:buNone/>
            </a:pPr>
            <a:r>
              <a:rPr lang="de-DE" sz="2400" dirty="0" smtClean="0"/>
              <a:t>Hochschule Bremen</a:t>
            </a:r>
          </a:p>
          <a:p>
            <a:pPr marL="0" indent="0" algn="ctr">
              <a:buNone/>
            </a:pPr>
            <a:r>
              <a:rPr lang="de-DE" sz="2400" dirty="0" smtClean="0"/>
              <a:t>Kompetenzzentrum </a:t>
            </a:r>
            <a:r>
              <a:rPr lang="de-DE" sz="2400" dirty="0"/>
              <a:t>N</a:t>
            </a:r>
            <a:r>
              <a:rPr lang="de-DE" sz="2400" dirty="0" smtClean="0"/>
              <a:t>achhaltigkeit im globalen Wandel</a:t>
            </a:r>
            <a:endParaRPr lang="de-DE" sz="2400" dirty="0"/>
          </a:p>
        </p:txBody>
      </p:sp>
      <p:sp>
        <p:nvSpPr>
          <p:cNvPr id="4" name="Datumsplatzhalter 3"/>
          <p:cNvSpPr>
            <a:spLocks noGrp="1"/>
          </p:cNvSpPr>
          <p:nvPr>
            <p:ph type="dt" sz="half" idx="10"/>
          </p:nvPr>
        </p:nvSpPr>
        <p:spPr/>
        <p:txBody>
          <a:bodyPr/>
          <a:lstStyle/>
          <a:p>
            <a:fld id="{5019DCEC-3EE1-4DD4-8B37-259DBF495E18}"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Bremer Arbeitszeitkonferenz 2017</a:t>
            </a:r>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a:t>
            </a:fld>
            <a:endParaRPr lang="de-DE"/>
          </a:p>
        </p:txBody>
      </p:sp>
      <p:pic>
        <p:nvPicPr>
          <p:cNvPr id="9"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5517232"/>
            <a:ext cx="316230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32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Altersgerechtes Arbeiten</a:t>
            </a:r>
            <a:endParaRPr lang="de-DE" dirty="0"/>
          </a:p>
        </p:txBody>
      </p:sp>
      <p:sp>
        <p:nvSpPr>
          <p:cNvPr id="3" name="Inhaltsplatzhalter 2"/>
          <p:cNvSpPr>
            <a:spLocks noGrp="1"/>
          </p:cNvSpPr>
          <p:nvPr>
            <p:ph idx="1"/>
          </p:nvPr>
        </p:nvSpPr>
        <p:spPr/>
        <p:txBody>
          <a:bodyPr/>
          <a:lstStyle/>
          <a:p>
            <a:pPr marL="0" indent="0">
              <a:buNone/>
            </a:pPr>
            <a:endParaRPr lang="de-DE"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a:xfrm>
            <a:off x="1259632" y="6356350"/>
            <a:ext cx="6696744" cy="365125"/>
          </a:xfrm>
        </p:spPr>
        <p:txBody>
          <a:bodyPr/>
          <a:lstStyle/>
          <a:p>
            <a:r>
              <a:rPr lang="de-DE" smtClean="0"/>
              <a:t>Quelle: Prognosstudie: Instrumentenkasten für eine altersgerechte Arbeitswelt, </a:t>
            </a:r>
            <a:endParaRPr lang="de-DE" dirty="0"/>
          </a:p>
        </p:txBody>
      </p:sp>
      <p:sp>
        <p:nvSpPr>
          <p:cNvPr id="6" name="Foliennummernplatzhalter 5"/>
          <p:cNvSpPr>
            <a:spLocks noGrp="1"/>
          </p:cNvSpPr>
          <p:nvPr>
            <p:ph type="sldNum" sz="quarter" idx="12"/>
          </p:nvPr>
        </p:nvSpPr>
        <p:spPr>
          <a:xfrm>
            <a:off x="1547664" y="6309320"/>
            <a:ext cx="6707088" cy="412155"/>
          </a:xfrm>
        </p:spPr>
        <p:txBody>
          <a:bodyPr/>
          <a:lstStyle/>
          <a:p>
            <a:fld id="{082F855F-C0BA-4000-9927-99D46CCFAA68}" type="slidenum">
              <a:rPr lang="de-DE" smtClean="0"/>
              <a:t>10</a:t>
            </a:fld>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6844"/>
            <a:ext cx="727280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22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Altersgerechtes Arbeiten</a:t>
            </a:r>
            <a:endParaRPr lang="de-DE" dirty="0"/>
          </a:p>
        </p:txBody>
      </p:sp>
      <p:sp>
        <p:nvSpPr>
          <p:cNvPr id="3" name="Inhaltsplatzhalter 2"/>
          <p:cNvSpPr>
            <a:spLocks noGrp="1"/>
          </p:cNvSpPr>
          <p:nvPr>
            <p:ph idx="1"/>
          </p:nvPr>
        </p:nvSpPr>
        <p:spPr>
          <a:xfrm>
            <a:off x="683568" y="1844824"/>
            <a:ext cx="8229600" cy="4525963"/>
          </a:xfrm>
        </p:spPr>
        <p:txBody>
          <a:bodyPr>
            <a:normAutofit/>
          </a:bodyPr>
          <a:lstStyle/>
          <a:p>
            <a:pPr marL="0" indent="0">
              <a:buNone/>
            </a:pPr>
            <a:endParaRPr lang="de-DE" sz="4000" i="1" dirty="0" smtClean="0"/>
          </a:p>
          <a:p>
            <a:pPr marL="0" indent="0">
              <a:buNone/>
            </a:pPr>
            <a:r>
              <a:rPr lang="de-DE" sz="4000" i="1" dirty="0" smtClean="0"/>
              <a:t>Vielfältige Interessen, die Arbeitsfähigkeit älterer </a:t>
            </a:r>
            <a:r>
              <a:rPr lang="de-DE" sz="4000" i="1" dirty="0" err="1" smtClean="0"/>
              <a:t>MitarbeiterInnen</a:t>
            </a:r>
            <a:r>
              <a:rPr lang="de-DE" sz="4000" i="1" dirty="0" smtClean="0"/>
              <a:t> zu erhalten</a:t>
            </a:r>
            <a:endParaRPr lang="de-DE" sz="4000" i="1"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11</a:t>
            </a:fld>
            <a:endParaRPr lang="de-DE"/>
          </a:p>
        </p:txBody>
      </p:sp>
    </p:spTree>
    <p:extLst>
      <p:ext uri="{BB962C8B-B14F-4D97-AF65-F5344CB8AC3E}">
        <p14:creationId xmlns:p14="http://schemas.microsoft.com/office/powerpoint/2010/main" val="1343165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Altersgerechte Arbeitszeiten?</a:t>
            </a:r>
            <a:endParaRPr lang="de-DE" dirty="0"/>
          </a:p>
        </p:txBody>
      </p:sp>
      <p:sp>
        <p:nvSpPr>
          <p:cNvPr id="3" name="Inhaltsplatzhalter 2"/>
          <p:cNvSpPr>
            <a:spLocks noGrp="1"/>
          </p:cNvSpPr>
          <p:nvPr>
            <p:ph idx="1"/>
          </p:nvPr>
        </p:nvSpPr>
        <p:spPr/>
        <p:txBody>
          <a:bodyPr>
            <a:normAutofit fontScale="92500" lnSpcReduction="20000"/>
          </a:bodyPr>
          <a:lstStyle/>
          <a:p>
            <a:r>
              <a:rPr lang="de-DE" b="1" dirty="0" smtClean="0"/>
              <a:t>Demografie Tarifverträge</a:t>
            </a:r>
            <a:r>
              <a:rPr lang="de-DE" dirty="0" smtClean="0"/>
              <a:t>, da gibt es mittlerweile mehrere, u.a. Metall-und Elektroindustrie in Baden-Württemberg, Lebensarbeitszeit und Demografie Chemie/Kunststoff, Arbeit und Demografie in Wasserwirtschaftsbetrieben NRW, demografischer Wandel im Nahverkehr, zu Langzeitkonten und Demografie Universitätsklinika </a:t>
            </a:r>
            <a:r>
              <a:rPr lang="de-DE" dirty="0" err="1" smtClean="0"/>
              <a:t>Ba-Wü</a:t>
            </a:r>
            <a:r>
              <a:rPr lang="de-DE" dirty="0" smtClean="0"/>
              <a:t>, etc.</a:t>
            </a:r>
          </a:p>
          <a:p>
            <a:pPr marL="0" indent="0">
              <a:buNone/>
            </a:pPr>
            <a:r>
              <a:rPr lang="de-DE" i="1" dirty="0" smtClean="0"/>
              <a:t>Diese haben mehrerer Handlungsfelder: </a:t>
            </a:r>
            <a:r>
              <a:rPr lang="de-DE" b="1" i="1" dirty="0" smtClean="0"/>
              <a:t>Arbeitszeit </a:t>
            </a:r>
            <a:r>
              <a:rPr lang="de-DE" i="1" dirty="0" smtClean="0"/>
              <a:t>liegt neben Gesundheitsförderung und Qualifizierung vorne</a:t>
            </a:r>
            <a:endParaRPr lang="de-DE" i="1"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pPr>
              <a:lnSpc>
                <a:spcPct val="115000"/>
              </a:lnSpc>
              <a:spcAft>
                <a:spcPts val="1000"/>
              </a:spcAft>
            </a:pPr>
            <a:r>
              <a:rPr lang="de-DE" smtClean="0">
                <a:ea typeface="Calibri"/>
                <a:cs typeface="Times New Roman"/>
              </a:rPr>
              <a:t>Bremer Arbeitszeitkonferenz 2017</a:t>
            </a:r>
            <a:endParaRPr lang="de-DE" sz="2000" smtClean="0">
              <a:ea typeface="Calibri"/>
              <a:cs typeface="Times New Roman"/>
            </a:endParaRP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12</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25" y="5517232"/>
            <a:ext cx="212372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1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dirty="0"/>
          </a:p>
        </p:txBody>
      </p:sp>
      <p:sp>
        <p:nvSpPr>
          <p:cNvPr id="5" name="Fußzeilenplatzhalter 4"/>
          <p:cNvSpPr>
            <a:spLocks noGrp="1"/>
          </p:cNvSpPr>
          <p:nvPr>
            <p:ph type="ftr" sz="quarter" idx="11"/>
          </p:nvPr>
        </p:nvSpPr>
        <p:spPr>
          <a:xfrm>
            <a:off x="3203848" y="6381328"/>
            <a:ext cx="2895600" cy="365125"/>
          </a:xfrm>
        </p:spPr>
        <p:txBody>
          <a:bodyPr/>
          <a:lstStyle/>
          <a:p>
            <a:r>
              <a:rPr lang="de-DE" smtClean="0"/>
              <a:t>INQA: Tarifverträge zur Gestaltung der Qualität der Arbeit, </a:t>
            </a:r>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13</a:t>
            </a:fld>
            <a:endParaRPr lang="de-DE"/>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3" y="1484784"/>
            <a:ext cx="7416824" cy="43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2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Arbeitszeit als Thema in den </a:t>
            </a:r>
            <a:r>
              <a:rPr lang="de-DE" dirty="0" err="1" smtClean="0"/>
              <a:t>Demografietarifverträgen</a:t>
            </a:r>
            <a:endParaRPr lang="de-DE" dirty="0"/>
          </a:p>
        </p:txBody>
      </p:sp>
      <p:sp>
        <p:nvSpPr>
          <p:cNvPr id="3" name="Inhaltsplatzhalter 2"/>
          <p:cNvSpPr>
            <a:spLocks noGrp="1"/>
          </p:cNvSpPr>
          <p:nvPr>
            <p:ph idx="1"/>
          </p:nvPr>
        </p:nvSpPr>
        <p:spPr/>
        <p:txBody>
          <a:bodyPr/>
          <a:lstStyle/>
          <a:p>
            <a:r>
              <a:rPr lang="de-DE" dirty="0" smtClean="0"/>
              <a:t>Langzeitkonten</a:t>
            </a:r>
          </a:p>
          <a:p>
            <a:r>
              <a:rPr lang="de-DE" dirty="0" smtClean="0"/>
              <a:t>„Ausgleiten aus dem Beruf“, </a:t>
            </a:r>
            <a:r>
              <a:rPr lang="de-DE" dirty="0" smtClean="0"/>
              <a:t>Altersteilzeit</a:t>
            </a:r>
          </a:p>
          <a:p>
            <a:r>
              <a:rPr lang="de-DE" dirty="0" smtClean="0"/>
              <a:t>Andere Arbeitszeitmodelle (Schicht, Entlastungstage, etc.)</a:t>
            </a:r>
            <a:endParaRPr lang="de-DE" dirty="0" smtClean="0"/>
          </a:p>
          <a:p>
            <a:r>
              <a:rPr lang="de-DE" dirty="0" smtClean="0"/>
              <a:t>Früherer </a:t>
            </a:r>
            <a:r>
              <a:rPr lang="de-DE" dirty="0" smtClean="0"/>
              <a:t>Ausstieg aus dem Erwerbsleben</a:t>
            </a:r>
          </a:p>
          <a:p>
            <a:endParaRPr lang="de-DE" dirty="0"/>
          </a:p>
          <a:p>
            <a:pPr marL="0" indent="0">
              <a:buNone/>
            </a:pPr>
            <a:r>
              <a:rPr lang="de-DE" i="1" dirty="0" smtClean="0"/>
              <a:t>Finanzierung über </a:t>
            </a:r>
            <a:r>
              <a:rPr lang="de-DE" i="1" dirty="0" err="1" smtClean="0"/>
              <a:t>Demografiefonds</a:t>
            </a:r>
            <a:endParaRPr lang="de-DE" i="1"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Bremer Arbeitszeitkonferenz 2017</a:t>
            </a: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14</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25" y="5517232"/>
            <a:ext cx="212372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2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Beispiel</a:t>
            </a:r>
            <a:endParaRPr lang="de-DE" dirty="0"/>
          </a:p>
        </p:txBody>
      </p:sp>
      <p:sp>
        <p:nvSpPr>
          <p:cNvPr id="3" name="Inhaltsplatzhalter 2"/>
          <p:cNvSpPr>
            <a:spLocks noGrp="1"/>
          </p:cNvSpPr>
          <p:nvPr>
            <p:ph idx="1"/>
          </p:nvPr>
        </p:nvSpPr>
        <p:spPr/>
        <p:txBody>
          <a:bodyPr>
            <a:normAutofit fontScale="85000" lnSpcReduction="20000"/>
          </a:bodyPr>
          <a:lstStyle/>
          <a:p>
            <a:pPr marL="0" indent="0">
              <a:buNone/>
            </a:pPr>
            <a:r>
              <a:rPr lang="de-DE" i="1" dirty="0" smtClean="0"/>
              <a:t>Bsp. Tarifvertrag Demografie der chemische Industrie:</a:t>
            </a:r>
          </a:p>
          <a:p>
            <a:pPr marL="0" indent="0">
              <a:buNone/>
            </a:pPr>
            <a:r>
              <a:rPr lang="de-DE" i="1" dirty="0" err="1" smtClean="0"/>
              <a:t>Demografiefond</a:t>
            </a:r>
            <a:r>
              <a:rPr lang="de-DE" i="1" dirty="0" smtClean="0"/>
              <a:t>: </a:t>
            </a:r>
            <a:r>
              <a:rPr lang="de-DE" b="1" i="1" dirty="0" smtClean="0"/>
              <a:t>300€ pro </a:t>
            </a:r>
            <a:r>
              <a:rPr lang="de-DE" b="1" i="1" dirty="0" err="1" smtClean="0"/>
              <a:t>MitarbeiterIn</a:t>
            </a:r>
            <a:r>
              <a:rPr lang="de-DE" b="1" i="1" dirty="0" smtClean="0"/>
              <a:t> </a:t>
            </a:r>
            <a:r>
              <a:rPr lang="de-DE" i="1" dirty="0" smtClean="0"/>
              <a:t>und Jahr. </a:t>
            </a:r>
            <a:r>
              <a:rPr lang="de-DE" dirty="0" smtClean="0"/>
              <a:t>Konkrete Ausgestaltung wird in Betriebsvereinbarung geregelt</a:t>
            </a:r>
          </a:p>
          <a:p>
            <a:pPr marL="0" indent="0">
              <a:buNone/>
            </a:pPr>
            <a:r>
              <a:rPr lang="de-DE" dirty="0" smtClean="0"/>
              <a:t>Grundlage: </a:t>
            </a:r>
            <a:r>
              <a:rPr lang="de-DE" b="1" i="1" dirty="0" smtClean="0"/>
              <a:t>betriebliche </a:t>
            </a:r>
            <a:r>
              <a:rPr lang="de-DE" b="1" i="1" dirty="0" err="1" smtClean="0"/>
              <a:t>Demografieanalyse</a:t>
            </a:r>
            <a:endParaRPr lang="de-DE" b="1" i="1" dirty="0"/>
          </a:p>
          <a:p>
            <a:pPr marL="0" indent="0">
              <a:buNone/>
            </a:pPr>
            <a:r>
              <a:rPr lang="de-DE" dirty="0" smtClean="0"/>
              <a:t> Fünf mögliche Verwendungsmöglichkeiten sind im </a:t>
            </a:r>
            <a:r>
              <a:rPr lang="de-DE" dirty="0"/>
              <a:t>T</a:t>
            </a:r>
            <a:r>
              <a:rPr lang="de-DE" dirty="0" smtClean="0"/>
              <a:t>arifvertrag festgelegt: </a:t>
            </a:r>
            <a:r>
              <a:rPr lang="de-DE" b="1" dirty="0" smtClean="0"/>
              <a:t>Langzeitkonten, Altersteilzeit</a:t>
            </a:r>
            <a:r>
              <a:rPr lang="de-DE" dirty="0" smtClean="0"/>
              <a:t>, Teilrente, Berufsunfähigkeitsversicherung, Altersvorsorge</a:t>
            </a:r>
          </a:p>
          <a:p>
            <a:pPr marL="0" indent="0">
              <a:buNone/>
            </a:pPr>
            <a:r>
              <a:rPr lang="de-DE" dirty="0" smtClean="0"/>
              <a:t>Zusätzlich seit </a:t>
            </a:r>
            <a:r>
              <a:rPr lang="de-DE" dirty="0" smtClean="0"/>
              <a:t>2012 </a:t>
            </a:r>
            <a:r>
              <a:rPr lang="de-DE" b="1" dirty="0" smtClean="0"/>
              <a:t>RV </a:t>
            </a:r>
            <a:r>
              <a:rPr lang="de-DE" b="1" dirty="0"/>
              <a:t>80</a:t>
            </a:r>
            <a:r>
              <a:rPr lang="de-DE" dirty="0"/>
              <a:t>:Es sieht vor, Arbeitnehmern unter anderem einen flexiblen Übergang in den Ruhestand mit einer Reduzierung der Arbeitszeit auf 80 Prozent zu ermöglichen. </a:t>
            </a:r>
            <a:endParaRPr lang="de-DE" dirty="0" smtClean="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pPr>
              <a:lnSpc>
                <a:spcPct val="115000"/>
              </a:lnSpc>
              <a:spcAft>
                <a:spcPts val="1000"/>
              </a:spcAft>
            </a:pPr>
            <a:r>
              <a:rPr lang="de-DE" smtClean="0">
                <a:ea typeface="Calibri"/>
                <a:cs typeface="Times New Roman"/>
              </a:rPr>
              <a:t>Bremer Arbeitszeitkonferenz 2017</a:t>
            </a:r>
            <a:endParaRPr lang="de-DE" sz="2000" smtClean="0">
              <a:ea typeface="Calibri"/>
              <a:cs typeface="Times New Roman"/>
            </a:endParaRP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15</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25" y="5517232"/>
            <a:ext cx="212372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1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95536" y="1132412"/>
            <a:ext cx="8229600" cy="4525963"/>
          </a:xfrm>
        </p:spPr>
        <p:txBody>
          <a:bodyPr>
            <a:normAutofit fontScale="85000" lnSpcReduction="10000"/>
          </a:bodyPr>
          <a:lstStyle/>
          <a:p>
            <a:pPr marL="0" indent="0">
              <a:buNone/>
            </a:pPr>
            <a:r>
              <a:rPr lang="de-DE" dirty="0" err="1"/>
              <a:t>Bsp</a:t>
            </a:r>
            <a:r>
              <a:rPr lang="de-DE" dirty="0"/>
              <a:t>: Der Umfang der Arbeitszeitverkürzung ist bei der Wacker Chemie frei wählbar (Vollzeit liegt bei 37,5 Stunden/ Woche, 3 Schicht Betrieb).</a:t>
            </a:r>
          </a:p>
          <a:p>
            <a:pPr marL="0" indent="0">
              <a:buNone/>
            </a:pPr>
            <a:r>
              <a:rPr lang="de-DE" dirty="0"/>
              <a:t> Verschiedene Teilzeitoptionen möglich. Das 92 Prozent Modell wird als </a:t>
            </a:r>
            <a:r>
              <a:rPr lang="de-DE" i="1" dirty="0"/>
              <a:t>Jahresarbeitszeitkonto, </a:t>
            </a:r>
            <a:r>
              <a:rPr lang="de-DE" dirty="0"/>
              <a:t>auch von Männern, viel genutzt, zur Weiterbildung, aber auch für die Familienphase.</a:t>
            </a:r>
          </a:p>
          <a:p>
            <a:pPr marL="0" indent="0">
              <a:buNone/>
            </a:pPr>
            <a:r>
              <a:rPr lang="de-DE" dirty="0"/>
              <a:t>Zusätzlich gibt es ein </a:t>
            </a:r>
            <a:r>
              <a:rPr lang="de-DE" i="1" dirty="0"/>
              <a:t>Altersteilzeitmodell.</a:t>
            </a:r>
          </a:p>
          <a:p>
            <a:pPr marL="0" indent="0">
              <a:buNone/>
            </a:pPr>
            <a:r>
              <a:rPr lang="de-DE" dirty="0"/>
              <a:t>Grundsätzlich soll damit eine flexible Arbeitsgestaltung in bestimmten Lebensphasen und für den Übergang in den Ruhestand ermöglicht werden.</a:t>
            </a:r>
          </a:p>
          <a:p>
            <a:endParaRPr lang="de-DE"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pPr>
              <a:lnSpc>
                <a:spcPct val="115000"/>
              </a:lnSpc>
              <a:spcAft>
                <a:spcPts val="1000"/>
              </a:spcAft>
            </a:pPr>
            <a:r>
              <a:rPr lang="de-DE" smtClean="0">
                <a:ea typeface="Calibri"/>
                <a:cs typeface="Times New Roman"/>
              </a:rPr>
              <a:t>Bremer Arbeitszeitkonferenz 2017</a:t>
            </a:r>
            <a:endParaRPr lang="de-DE" sz="2000" smtClean="0">
              <a:ea typeface="Calibri"/>
              <a:cs typeface="Times New Roman"/>
            </a:endParaRP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16</a:t>
            </a:fld>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999" y="5658375"/>
            <a:ext cx="21209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845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smtClean="0"/>
              <a:t>3</a:t>
            </a:r>
            <a:r>
              <a:rPr lang="de-DE" dirty="0"/>
              <a:t>. Arbeitszeiten in Zeiten des demographischen </a:t>
            </a:r>
            <a:r>
              <a:rPr lang="de-DE" dirty="0" smtClean="0"/>
              <a:t>Wandels- Thesen</a:t>
            </a:r>
            <a:r>
              <a:rPr lang="de-DE" dirty="0"/>
              <a:t/>
            </a:r>
            <a:br>
              <a:rPr lang="de-DE" dirty="0"/>
            </a:b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Gerade im demografischen Wandel bedarf es Modelle lebenslauforientierter Arbeitszeiten, für </a:t>
            </a:r>
            <a:r>
              <a:rPr lang="de-DE" i="1" dirty="0" smtClean="0"/>
              <a:t>ältere </a:t>
            </a:r>
            <a:r>
              <a:rPr lang="de-DE" i="1" dirty="0" err="1" smtClean="0"/>
              <a:t>ArbeitnehmerInnen</a:t>
            </a:r>
            <a:r>
              <a:rPr lang="de-DE" i="1" dirty="0" smtClean="0"/>
              <a:t> sind spezielle Modelle zum fließenden und variablen Ausstieg </a:t>
            </a:r>
            <a:r>
              <a:rPr lang="de-DE" dirty="0" smtClean="0"/>
              <a:t>wichtig</a:t>
            </a:r>
          </a:p>
          <a:p>
            <a:r>
              <a:rPr lang="de-DE" dirty="0" smtClean="0"/>
              <a:t>Dabei spielt neben dem gesundheitlichen und lebensweltlichen Aspekt auch der Knowhow Transfer und die </a:t>
            </a:r>
            <a:r>
              <a:rPr lang="de-DE" i="1" dirty="0" smtClean="0"/>
              <a:t>Einbindung jüngerer </a:t>
            </a:r>
            <a:r>
              <a:rPr lang="de-DE" i="1" dirty="0" err="1" smtClean="0"/>
              <a:t>ArbeitnehmerInnen</a:t>
            </a:r>
            <a:r>
              <a:rPr lang="de-DE" dirty="0" smtClean="0"/>
              <a:t> eine wesentliche Rolle </a:t>
            </a:r>
          </a:p>
          <a:p>
            <a:r>
              <a:rPr lang="de-DE" dirty="0" smtClean="0"/>
              <a:t>Altersgerechte Arbeitszeitmodelle sehen in den </a:t>
            </a:r>
            <a:r>
              <a:rPr lang="de-DE" i="1" dirty="0" smtClean="0"/>
              <a:t>verschiedenen Branchen </a:t>
            </a:r>
            <a:r>
              <a:rPr lang="de-DE" dirty="0" smtClean="0"/>
              <a:t>sehr unterschiedlich aus und müssen deshalb auch flexibel ausgestaltet werden</a:t>
            </a:r>
          </a:p>
          <a:p>
            <a:pPr marL="0" indent="0">
              <a:buNone/>
            </a:pPr>
            <a:r>
              <a:rPr lang="de-DE" dirty="0" smtClean="0"/>
              <a:t>    (Schichtarbeit, harte körperliche Arbeit, Lehrberufe,              Wissenschaft, etc.)</a:t>
            </a:r>
            <a:endParaRPr lang="de-DE"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Bremer Arbeitszeitkonferenz 2017</a:t>
            </a: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17</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25" y="5517232"/>
            <a:ext cx="212372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47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85000" lnSpcReduction="10000"/>
          </a:bodyPr>
          <a:lstStyle/>
          <a:p>
            <a:r>
              <a:rPr lang="de-DE" dirty="0" smtClean="0"/>
              <a:t>Lebensarbeitszeiten sollten deshalb </a:t>
            </a:r>
            <a:r>
              <a:rPr lang="de-DE" i="1" dirty="0" smtClean="0"/>
              <a:t>variabel gestaltet </a:t>
            </a:r>
            <a:r>
              <a:rPr lang="de-DE" dirty="0" smtClean="0"/>
              <a:t>werden können entsprechend der individuellen und unternehmerischen Anforderungen, dafür sind </a:t>
            </a:r>
            <a:r>
              <a:rPr lang="de-DE" dirty="0" smtClean="0"/>
              <a:t>Arbeitszeitkonten </a:t>
            </a:r>
            <a:r>
              <a:rPr lang="de-DE" dirty="0" smtClean="0"/>
              <a:t>wichtige Instrumente</a:t>
            </a:r>
          </a:p>
          <a:p>
            <a:r>
              <a:rPr lang="de-DE" dirty="0" smtClean="0"/>
              <a:t>Dazu bedarf es </a:t>
            </a:r>
            <a:r>
              <a:rPr lang="de-DE" i="1" dirty="0" smtClean="0"/>
              <a:t>staatlicher Rahmenbedingungen und tarifvertraglicher Ausgestaltung</a:t>
            </a:r>
          </a:p>
          <a:p>
            <a:endParaRPr lang="de-DE" dirty="0" smtClean="0"/>
          </a:p>
          <a:p>
            <a:pPr marL="0" indent="0">
              <a:buNone/>
            </a:pPr>
            <a:r>
              <a:rPr lang="de-DE" i="1" dirty="0" smtClean="0"/>
              <a:t>Aber:</a:t>
            </a:r>
            <a:r>
              <a:rPr lang="de-DE" dirty="0" smtClean="0"/>
              <a:t> </a:t>
            </a:r>
            <a:r>
              <a:rPr lang="de-DE" dirty="0"/>
              <a:t>Nur mit einem Modell der </a:t>
            </a:r>
            <a:r>
              <a:rPr lang="de-DE" b="1" i="1" dirty="0" smtClean="0"/>
              <a:t>Arbeitszeitverkürzung  </a:t>
            </a:r>
            <a:r>
              <a:rPr lang="de-DE" dirty="0" smtClean="0"/>
              <a:t>für Alle als Grundlage </a:t>
            </a:r>
            <a:r>
              <a:rPr lang="de-DE" dirty="0"/>
              <a:t>können die flexiblen Instrumente des alters- und alternsgerechten Arbeitens </a:t>
            </a:r>
            <a:r>
              <a:rPr lang="de-DE" dirty="0" smtClean="0"/>
              <a:t>entlastend wirksam </a:t>
            </a:r>
            <a:r>
              <a:rPr lang="de-DE" dirty="0"/>
              <a:t>werden</a:t>
            </a:r>
          </a:p>
          <a:p>
            <a:endParaRPr lang="de-DE"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Bremer Arbeitszeitkonferenz 2017</a:t>
            </a: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18</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517232"/>
            <a:ext cx="212372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9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Grundsätzliches zum Perspektivwechsel</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Die Anforderungen des Lebens (und der </a:t>
            </a:r>
            <a:r>
              <a:rPr lang="de-DE" smtClean="0"/>
              <a:t>Natur</a:t>
            </a:r>
            <a:r>
              <a:rPr lang="de-DE" smtClean="0"/>
              <a:t>) sind </a:t>
            </a:r>
            <a:r>
              <a:rPr lang="de-DE" dirty="0" smtClean="0"/>
              <a:t>genauso wichtig und wertvoll wie die von Erwerbsarbeit und Kapital</a:t>
            </a:r>
          </a:p>
          <a:p>
            <a:r>
              <a:rPr lang="de-DE" dirty="0" smtClean="0"/>
              <a:t>Dieser Blick </a:t>
            </a:r>
            <a:r>
              <a:rPr lang="de-DE" dirty="0" smtClean="0"/>
              <a:t>auf das Ganze der Arbeit führt </a:t>
            </a:r>
            <a:r>
              <a:rPr lang="de-DE" dirty="0" smtClean="0"/>
              <a:t>zu </a:t>
            </a:r>
            <a:r>
              <a:rPr lang="de-DE" dirty="0" smtClean="0"/>
              <a:t>einem </a:t>
            </a:r>
            <a:r>
              <a:rPr lang="de-DE" dirty="0" smtClean="0"/>
              <a:t>grundsätzlichen </a:t>
            </a:r>
            <a:r>
              <a:rPr lang="de-DE" dirty="0" smtClean="0"/>
              <a:t>Perspektivwechsel und einer anderen Bewertung von  </a:t>
            </a:r>
            <a:r>
              <a:rPr lang="de-DE" dirty="0" smtClean="0"/>
              <a:t>Arbeit und Zeit (das wird im Begriff der Work-Life Balance angesprochen, ist aber mehr als das!)</a:t>
            </a:r>
          </a:p>
          <a:p>
            <a:r>
              <a:rPr lang="de-DE" dirty="0" smtClean="0"/>
              <a:t>Wir brauchen mehr Zeit für die anderen Formen der Arbeit und für die Muße, gerade im Alter!</a:t>
            </a:r>
            <a:endParaRPr lang="de-DE"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Bremer Arbeitszeitkonferenz 2017</a:t>
            </a: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19</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805264"/>
            <a:ext cx="212372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8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755576" y="1930051"/>
            <a:ext cx="8229600" cy="4525963"/>
          </a:xfrm>
        </p:spPr>
        <p:txBody>
          <a:bodyPr>
            <a:normAutofit/>
          </a:bodyPr>
          <a:lstStyle/>
          <a:p>
            <a:pPr marL="514350" indent="-514350">
              <a:buAutoNum type="arabicPeriod"/>
            </a:pPr>
            <a:r>
              <a:rPr lang="de-DE" dirty="0" smtClean="0"/>
              <a:t>Arbeitszeit </a:t>
            </a:r>
            <a:r>
              <a:rPr lang="de-DE" dirty="0" smtClean="0"/>
              <a:t>und </a:t>
            </a:r>
            <a:r>
              <a:rPr lang="de-DE" dirty="0" smtClean="0"/>
              <a:t>Lebenszeit </a:t>
            </a:r>
            <a:r>
              <a:rPr lang="de-DE" dirty="0" smtClean="0"/>
              <a:t>– </a:t>
            </a:r>
            <a:endParaRPr lang="de-DE" dirty="0" smtClean="0"/>
          </a:p>
          <a:p>
            <a:pPr marL="0" indent="0">
              <a:buNone/>
            </a:pPr>
            <a:r>
              <a:rPr lang="de-DE" dirty="0" smtClean="0"/>
              <a:t>lebensgerechtes </a:t>
            </a:r>
            <a:r>
              <a:rPr lang="de-DE" dirty="0" smtClean="0"/>
              <a:t>Arbeiten</a:t>
            </a:r>
          </a:p>
          <a:p>
            <a:pPr marL="0" indent="0">
              <a:buNone/>
            </a:pPr>
            <a:endParaRPr lang="de-DE" dirty="0"/>
          </a:p>
          <a:p>
            <a:pPr marL="0" indent="0">
              <a:buNone/>
            </a:pPr>
            <a:r>
              <a:rPr lang="de-DE" dirty="0" smtClean="0"/>
              <a:t>2. Alter(n)</a:t>
            </a:r>
            <a:r>
              <a:rPr lang="de-DE" dirty="0" err="1" smtClean="0"/>
              <a:t>sgerechte</a:t>
            </a:r>
            <a:r>
              <a:rPr lang="de-DE" dirty="0" smtClean="0"/>
              <a:t> Arbeitszeitgestaltung</a:t>
            </a:r>
          </a:p>
          <a:p>
            <a:pPr marL="0" indent="0">
              <a:buNone/>
            </a:pPr>
            <a:endParaRPr lang="de-DE" dirty="0"/>
          </a:p>
          <a:p>
            <a:pPr marL="0" indent="0">
              <a:buNone/>
            </a:pPr>
            <a:r>
              <a:rPr lang="de-DE" dirty="0" smtClean="0"/>
              <a:t>3. Arbeitszeiten in Zeiten des demographischen Wandels</a:t>
            </a:r>
            <a:endParaRPr lang="de-DE" dirty="0"/>
          </a:p>
        </p:txBody>
      </p:sp>
      <p:sp>
        <p:nvSpPr>
          <p:cNvPr id="4" name="Fußzeilenplatzhalter 3"/>
          <p:cNvSpPr>
            <a:spLocks noGrp="1"/>
          </p:cNvSpPr>
          <p:nvPr>
            <p:ph type="ftr" sz="quarter" idx="11"/>
          </p:nvPr>
        </p:nvSpPr>
        <p:spPr/>
        <p:txBody>
          <a:bodyPr/>
          <a:lstStyle/>
          <a:p>
            <a:r>
              <a:rPr lang="de-DE" smtClean="0"/>
              <a:t>Bremer Arbeitszeitkonferenz 2017</a:t>
            </a:r>
            <a:endParaRPr lang="de-DE"/>
          </a:p>
        </p:txBody>
      </p:sp>
      <p:sp>
        <p:nvSpPr>
          <p:cNvPr id="5" name="Datumsplatzhalter 4"/>
          <p:cNvSpPr>
            <a:spLocks noGrp="1"/>
          </p:cNvSpPr>
          <p:nvPr>
            <p:ph type="dt" sz="half" idx="10"/>
          </p:nvPr>
        </p:nvSpPr>
        <p:spPr/>
        <p:txBody>
          <a:bodyPr/>
          <a:lstStyle/>
          <a:p>
            <a:fld id="{4FDE8798-356F-4B20-AE76-B10A852079A5}" type="datetime1">
              <a:rPr lang="de-DE" smtClean="0"/>
              <a:t>18.05.2017</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733256"/>
            <a:ext cx="165618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85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1. </a:t>
            </a:r>
            <a:r>
              <a:rPr lang="de-DE" dirty="0" err="1" smtClean="0"/>
              <a:t>Arbeitzeit</a:t>
            </a:r>
            <a:r>
              <a:rPr lang="de-DE" dirty="0" smtClean="0"/>
              <a:t> </a:t>
            </a:r>
            <a:r>
              <a:rPr lang="de-DE" dirty="0" smtClean="0"/>
              <a:t>und </a:t>
            </a:r>
            <a:r>
              <a:rPr lang="de-DE" dirty="0" smtClean="0"/>
              <a:t>Lebenszeit- lebensgerechtes Arbeiten</a:t>
            </a:r>
            <a:endParaRPr lang="de-DE" dirty="0"/>
          </a:p>
        </p:txBody>
      </p:sp>
      <p:sp>
        <p:nvSpPr>
          <p:cNvPr id="3" name="Inhaltsplatzhalter 2"/>
          <p:cNvSpPr>
            <a:spLocks noGrp="1"/>
          </p:cNvSpPr>
          <p:nvPr>
            <p:ph idx="1"/>
          </p:nvPr>
        </p:nvSpPr>
        <p:spPr>
          <a:xfrm>
            <a:off x="683568" y="2349524"/>
            <a:ext cx="8229600" cy="4525963"/>
          </a:xfrm>
        </p:spPr>
        <p:txBody>
          <a:bodyPr/>
          <a:lstStyle/>
          <a:p>
            <a:r>
              <a:rPr lang="de-DE" dirty="0" smtClean="0"/>
              <a:t> </a:t>
            </a:r>
            <a:r>
              <a:rPr lang="de-DE" dirty="0" smtClean="0"/>
              <a:t>In welchem Verhältnis </a:t>
            </a:r>
            <a:r>
              <a:rPr lang="de-DE" dirty="0"/>
              <a:t>stehen </a:t>
            </a:r>
            <a:r>
              <a:rPr lang="de-DE" dirty="0" smtClean="0"/>
              <a:t>Arbeitszeit </a:t>
            </a:r>
            <a:r>
              <a:rPr lang="de-DE" dirty="0"/>
              <a:t>und Lebenszeit?</a:t>
            </a:r>
          </a:p>
          <a:p>
            <a:r>
              <a:rPr lang="de-DE" dirty="0" smtClean="0"/>
              <a:t>Was </a:t>
            </a:r>
            <a:r>
              <a:rPr lang="de-DE" dirty="0" smtClean="0"/>
              <a:t>ist lebensgerechtes Arbeiten</a:t>
            </a:r>
            <a:r>
              <a:rPr lang="de-DE" dirty="0" smtClean="0"/>
              <a:t>?</a:t>
            </a:r>
            <a:endParaRPr lang="de-DE" dirty="0"/>
          </a:p>
          <a:p>
            <a:r>
              <a:rPr lang="de-DE" dirty="0" smtClean="0"/>
              <a:t>Stimmt es, dass wir nicht mehr so viel Zeit für die </a:t>
            </a:r>
            <a:r>
              <a:rPr lang="de-DE" dirty="0"/>
              <a:t>E</a:t>
            </a:r>
            <a:r>
              <a:rPr lang="de-DE" dirty="0" smtClean="0"/>
              <a:t>rwerbsarbeit haben, weil wir Wichtigeres zu tun haben</a:t>
            </a:r>
            <a:r>
              <a:rPr lang="de-DE" dirty="0" smtClean="0"/>
              <a:t>?</a:t>
            </a:r>
          </a:p>
        </p:txBody>
      </p:sp>
      <p:sp>
        <p:nvSpPr>
          <p:cNvPr id="4" name="Fußzeilenplatzhalter 3"/>
          <p:cNvSpPr>
            <a:spLocks noGrp="1"/>
          </p:cNvSpPr>
          <p:nvPr>
            <p:ph type="ftr" sz="quarter" idx="11"/>
          </p:nvPr>
        </p:nvSpPr>
        <p:spPr/>
        <p:txBody>
          <a:bodyPr/>
          <a:lstStyle/>
          <a:p>
            <a:r>
              <a:rPr lang="de-DE" smtClean="0"/>
              <a:t>Bremer Arbeitszeitkonferenz 2017</a:t>
            </a:r>
            <a:endParaRPr lang="de-DE"/>
          </a:p>
        </p:txBody>
      </p:sp>
      <p:pic>
        <p:nvPicPr>
          <p:cNvPr id="6"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733256"/>
            <a:ext cx="165618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85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6732588" y="6237288"/>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B5DE7A-45E7-4091-BA88-A5125B6B2356}" type="slidenum">
              <a:rPr lang="de-DE">
                <a:solidFill>
                  <a:srgbClr val="898989"/>
                </a:solidFill>
                <a:ea typeface="SimSun"/>
                <a:cs typeface="SimSun"/>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de-DE">
              <a:solidFill>
                <a:srgbClr val="898989"/>
              </a:solidFill>
              <a:ea typeface="SimSun"/>
              <a:cs typeface="SimSun"/>
            </a:endParaRPr>
          </a:p>
        </p:txBody>
      </p:sp>
      <p:sp>
        <p:nvSpPr>
          <p:cNvPr id="60418" name="Text Box 2"/>
          <p:cNvSpPr txBox="1">
            <a:spLocks noChangeArrowheads="1"/>
          </p:cNvSpPr>
          <p:nvPr/>
        </p:nvSpPr>
        <p:spPr bwMode="auto">
          <a:xfrm>
            <a:off x="3924300" y="6092825"/>
            <a:ext cx="2895600" cy="476250"/>
          </a:xfrm>
          <a:prstGeom prst="rect">
            <a:avLst/>
          </a:prstGeom>
          <a:no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1400">
              <a:solidFill>
                <a:srgbClr val="000000"/>
              </a:solidFill>
              <a:ea typeface="SimSun"/>
              <a:cs typeface="SimSun"/>
            </a:endParaRPr>
          </a:p>
        </p:txBody>
      </p:sp>
      <p:sp>
        <p:nvSpPr>
          <p:cNvPr id="60419" name="Text Box 3"/>
          <p:cNvSpPr txBox="1">
            <a:spLocks noChangeArrowheads="1"/>
          </p:cNvSpPr>
          <p:nvPr/>
        </p:nvSpPr>
        <p:spPr bwMode="auto">
          <a:xfrm>
            <a:off x="4859338" y="6308725"/>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2F0A9AC-C2DE-4127-971C-8EE1CE71CA58}" type="slidenum">
              <a:rPr lang="de-DE">
                <a:solidFill>
                  <a:srgbClr val="898989"/>
                </a:solidFill>
                <a:ea typeface="SimSun"/>
                <a:cs typeface="SimSun"/>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de-DE">
              <a:solidFill>
                <a:srgbClr val="898989"/>
              </a:solidFill>
              <a:ea typeface="SimSun"/>
              <a:cs typeface="SimSun"/>
            </a:endParaRPr>
          </a:p>
        </p:txBody>
      </p:sp>
      <p:grpSp>
        <p:nvGrpSpPr>
          <p:cNvPr id="2" name="Group 4"/>
          <p:cNvGrpSpPr>
            <a:grpSpLocks/>
          </p:cNvGrpSpPr>
          <p:nvPr/>
        </p:nvGrpSpPr>
        <p:grpSpPr bwMode="auto">
          <a:xfrm>
            <a:off x="995363" y="1609725"/>
            <a:ext cx="3408362" cy="3227388"/>
            <a:chOff x="627" y="1014"/>
            <a:chExt cx="2147" cy="2033"/>
          </a:xfrm>
        </p:grpSpPr>
        <p:sp>
          <p:nvSpPr>
            <p:cNvPr id="60447" name="Rectangle 5"/>
            <p:cNvSpPr>
              <a:spLocks noChangeArrowheads="1"/>
            </p:cNvSpPr>
            <p:nvPr/>
          </p:nvSpPr>
          <p:spPr bwMode="auto">
            <a:xfrm>
              <a:off x="627" y="1014"/>
              <a:ext cx="2148" cy="2034"/>
            </a:xfrm>
            <a:prstGeom prst="rect">
              <a:avLst/>
            </a:prstGeom>
            <a:solidFill>
              <a:srgbClr val="808080"/>
            </a:solidFill>
            <a:ln w="9525">
              <a:noFill/>
              <a:round/>
              <a:headEnd/>
              <a:tailEnd/>
            </a:ln>
          </p:spPr>
          <p:txBody>
            <a:bodyPr wrap="none" anchor="ctr"/>
            <a:lstStyle/>
            <a:p>
              <a:endParaRPr lang="de-DE" sz="1800"/>
            </a:p>
          </p:txBody>
        </p:sp>
        <p:sp>
          <p:nvSpPr>
            <p:cNvPr id="60448" name="Text Box 6"/>
            <p:cNvSpPr txBox="1">
              <a:spLocks noChangeArrowheads="1"/>
            </p:cNvSpPr>
            <p:nvPr/>
          </p:nvSpPr>
          <p:spPr bwMode="auto">
            <a:xfrm>
              <a:off x="664" y="2799"/>
              <a:ext cx="1304" cy="232"/>
            </a:xfrm>
            <a:prstGeom prst="rect">
              <a:avLst/>
            </a:prstGeom>
            <a:solidFill>
              <a:srgbClr val="808080"/>
            </a:solid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MS PGothic"/>
                  <a:cs typeface="MS PGothic"/>
                </a:rPr>
                <a:t>irreguläre Arbeit</a:t>
              </a:r>
            </a:p>
          </p:txBody>
        </p:sp>
      </p:grpSp>
      <p:sp>
        <p:nvSpPr>
          <p:cNvPr id="60421" name="Rectangle 7"/>
          <p:cNvSpPr>
            <a:spLocks noChangeArrowheads="1"/>
          </p:cNvSpPr>
          <p:nvPr/>
        </p:nvSpPr>
        <p:spPr bwMode="auto">
          <a:xfrm>
            <a:off x="468313" y="849313"/>
            <a:ext cx="7416800" cy="703262"/>
          </a:xfrm>
          <a:prstGeom prst="rect">
            <a:avLst/>
          </a:prstGeom>
          <a:noFill/>
          <a:ln w="9525">
            <a:noFill/>
            <a:round/>
            <a:headEnd/>
            <a:tailEnd/>
          </a:ln>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b="1">
                <a:solidFill>
                  <a:srgbClr val="333399"/>
                </a:solidFill>
                <a:latin typeface="Tahoma" pitchFamily="34" charset="0"/>
                <a:ea typeface="MS PGothic"/>
                <a:cs typeface="MS PGothic"/>
              </a:rPr>
              <a:t>...in verschiedenen Arbeitsformen / Gestaltung aller Formen der Arbeit...</a:t>
            </a:r>
          </a:p>
        </p:txBody>
      </p:sp>
      <p:sp>
        <p:nvSpPr>
          <p:cNvPr id="60422" name="Rectangle 8"/>
          <p:cNvSpPr>
            <a:spLocks noChangeArrowheads="1"/>
          </p:cNvSpPr>
          <p:nvPr/>
        </p:nvSpPr>
        <p:spPr bwMode="auto">
          <a:xfrm>
            <a:off x="684213" y="6475413"/>
            <a:ext cx="7667625" cy="368300"/>
          </a:xfrm>
          <a:prstGeom prst="rect">
            <a:avLst/>
          </a:prstGeom>
          <a:noFill/>
          <a:ln w="9525">
            <a:noFill/>
            <a:round/>
            <a:headEnd/>
            <a:tailEnd/>
          </a:ln>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900">
                <a:solidFill>
                  <a:srgbClr val="000000"/>
                </a:solidFill>
                <a:latin typeface="Tahoma" pitchFamily="34" charset="0"/>
                <a:ea typeface="MS PGothic"/>
                <a:cs typeface="MS PGothic"/>
              </a:rPr>
              <a:t>Deutsches Institut für Wirtschaftsforschung; Wuppertal Institut für Klima, Umwelt, Energie; Wissenschaftszentrum Berlin für Sozialforschung (2000): Verbundprojekt Arbeit und Ökologie. Projektabschlussbericht. Hg.: Hans-Böckler-Stiftung, Düsseldorf </a:t>
            </a:r>
          </a:p>
        </p:txBody>
      </p:sp>
      <p:sp>
        <p:nvSpPr>
          <p:cNvPr id="60423" name="Rectangle 9"/>
          <p:cNvSpPr>
            <a:spLocks noChangeArrowheads="1"/>
          </p:cNvSpPr>
          <p:nvPr/>
        </p:nvSpPr>
        <p:spPr bwMode="auto">
          <a:xfrm>
            <a:off x="179388" y="228600"/>
            <a:ext cx="8202612" cy="514350"/>
          </a:xfrm>
          <a:prstGeom prst="rect">
            <a:avLst/>
          </a:prstGeom>
          <a:noFill/>
          <a:ln w="9525">
            <a:noFill/>
            <a:round/>
            <a:headEnd/>
            <a:tailEnd/>
          </a:ln>
        </p:spPr>
        <p:txBody>
          <a:bodyPr lIns="90000" tIns="46800" rIns="90000" bIns="46800"/>
          <a:lstStyle/>
          <a:p>
            <a:pPr algn="ct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400">
                <a:solidFill>
                  <a:srgbClr val="CC0000"/>
                </a:solidFill>
                <a:latin typeface="Tahoma" pitchFamily="34" charset="0"/>
                <a:ea typeface="MS PGothic"/>
                <a:cs typeface="MS PGothic"/>
              </a:rPr>
              <a:t>Die Ganze Arbeit</a:t>
            </a:r>
          </a:p>
        </p:txBody>
      </p:sp>
      <p:grpSp>
        <p:nvGrpSpPr>
          <p:cNvPr id="3" name="Group 10"/>
          <p:cNvGrpSpPr>
            <a:grpSpLocks/>
          </p:cNvGrpSpPr>
          <p:nvPr/>
        </p:nvGrpSpPr>
        <p:grpSpPr bwMode="auto">
          <a:xfrm>
            <a:off x="1042988" y="1700213"/>
            <a:ext cx="9934575" cy="4748212"/>
            <a:chOff x="657" y="1071"/>
            <a:chExt cx="6258" cy="2991"/>
          </a:xfrm>
        </p:grpSpPr>
        <p:sp>
          <p:nvSpPr>
            <p:cNvPr id="60429" name="Rectangle 11"/>
            <p:cNvSpPr>
              <a:spLocks noChangeArrowheads="1"/>
            </p:cNvSpPr>
            <p:nvPr/>
          </p:nvSpPr>
          <p:spPr bwMode="auto">
            <a:xfrm>
              <a:off x="657" y="1079"/>
              <a:ext cx="1814" cy="1518"/>
            </a:xfrm>
            <a:prstGeom prst="rect">
              <a:avLst/>
            </a:prstGeom>
            <a:solidFill>
              <a:srgbClr val="9999FF"/>
            </a:solidFill>
            <a:ln w="9525">
              <a:noFill/>
              <a:round/>
              <a:headEnd/>
              <a:tailEnd/>
            </a:ln>
          </p:spPr>
          <p:txBody>
            <a:bodyPr wrap="none" anchor="ctr"/>
            <a:lstStyle/>
            <a:p>
              <a:endParaRPr lang="de-DE" sz="1800"/>
            </a:p>
          </p:txBody>
        </p:sp>
        <p:sp>
          <p:nvSpPr>
            <p:cNvPr id="60430" name="Rectangle 12"/>
            <p:cNvSpPr>
              <a:spLocks noChangeArrowheads="1"/>
            </p:cNvSpPr>
            <p:nvPr/>
          </p:nvSpPr>
          <p:spPr bwMode="auto">
            <a:xfrm>
              <a:off x="657" y="1079"/>
              <a:ext cx="1590" cy="1287"/>
            </a:xfrm>
            <a:prstGeom prst="rect">
              <a:avLst/>
            </a:prstGeom>
            <a:solidFill>
              <a:srgbClr val="00C491"/>
            </a:solidFill>
            <a:ln w="9525">
              <a:noFill/>
              <a:round/>
              <a:headEnd/>
              <a:tailEnd/>
            </a:ln>
          </p:spPr>
          <p:txBody>
            <a:bodyPr wrap="none" anchor="ctr"/>
            <a:lstStyle/>
            <a:p>
              <a:endParaRPr lang="de-DE" sz="1800"/>
            </a:p>
          </p:txBody>
        </p:sp>
        <p:sp>
          <p:nvSpPr>
            <p:cNvPr id="60431" name="Rectangle 13"/>
            <p:cNvSpPr>
              <a:spLocks noChangeArrowheads="1"/>
            </p:cNvSpPr>
            <p:nvPr/>
          </p:nvSpPr>
          <p:spPr bwMode="auto">
            <a:xfrm>
              <a:off x="657" y="1079"/>
              <a:ext cx="1369" cy="1031"/>
            </a:xfrm>
            <a:prstGeom prst="rect">
              <a:avLst/>
            </a:prstGeom>
            <a:solidFill>
              <a:srgbClr val="ABFA89"/>
            </a:solidFill>
            <a:ln w="9525">
              <a:noFill/>
              <a:round/>
              <a:headEnd/>
              <a:tailEnd/>
            </a:ln>
          </p:spPr>
          <p:txBody>
            <a:bodyPr wrap="none" anchor="ctr"/>
            <a:lstStyle/>
            <a:p>
              <a:endParaRPr lang="de-DE" sz="1800"/>
            </a:p>
          </p:txBody>
        </p:sp>
        <p:sp>
          <p:nvSpPr>
            <p:cNvPr id="60432" name="Rectangle 14"/>
            <p:cNvSpPr>
              <a:spLocks noChangeArrowheads="1"/>
            </p:cNvSpPr>
            <p:nvPr/>
          </p:nvSpPr>
          <p:spPr bwMode="auto">
            <a:xfrm>
              <a:off x="693" y="1896"/>
              <a:ext cx="605" cy="231"/>
            </a:xfrm>
            <a:prstGeom prst="rect">
              <a:avLst/>
            </a:prstGeom>
            <a:noFill/>
            <a:ln w="9525">
              <a:noFill/>
              <a:round/>
              <a:headEnd/>
              <a:tailEnd/>
            </a:ln>
          </p:spPr>
          <p:txBody>
            <a:bodyPr wrap="none" lIns="92160" tIns="46080" rIns="92160" bIns="4608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MS PGothic"/>
                  <a:cs typeface="MS PGothic"/>
                </a:rPr>
                <a:t>Teilzeit</a:t>
              </a:r>
            </a:p>
          </p:txBody>
        </p:sp>
        <p:sp>
          <p:nvSpPr>
            <p:cNvPr id="60433" name="Rectangle 15"/>
            <p:cNvSpPr>
              <a:spLocks noChangeArrowheads="1"/>
            </p:cNvSpPr>
            <p:nvPr/>
          </p:nvSpPr>
          <p:spPr bwMode="auto">
            <a:xfrm>
              <a:off x="694" y="2143"/>
              <a:ext cx="1860" cy="231"/>
            </a:xfrm>
            <a:prstGeom prst="rect">
              <a:avLst/>
            </a:prstGeom>
            <a:noFill/>
            <a:ln w="9525">
              <a:noFill/>
              <a:round/>
              <a:headEnd/>
              <a:tailEnd/>
            </a:ln>
          </p:spPr>
          <p:txBody>
            <a:bodyPr wrap="none" lIns="92160" tIns="46080" rIns="92160" bIns="4608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MS PGothic"/>
                  <a:cs typeface="MS PGothic"/>
                </a:rPr>
                <a:t>atypische Beschäftigung </a:t>
              </a:r>
            </a:p>
          </p:txBody>
        </p:sp>
        <p:sp>
          <p:nvSpPr>
            <p:cNvPr id="60434" name="Rectangle 16"/>
            <p:cNvSpPr>
              <a:spLocks noChangeArrowheads="1"/>
            </p:cNvSpPr>
            <p:nvPr/>
          </p:nvSpPr>
          <p:spPr bwMode="auto">
            <a:xfrm>
              <a:off x="693" y="2387"/>
              <a:ext cx="1181" cy="231"/>
            </a:xfrm>
            <a:prstGeom prst="rect">
              <a:avLst/>
            </a:prstGeom>
            <a:noFill/>
            <a:ln w="9525">
              <a:noFill/>
              <a:round/>
              <a:headEnd/>
              <a:tailEnd/>
            </a:ln>
          </p:spPr>
          <p:txBody>
            <a:bodyPr wrap="none" lIns="92160" tIns="46080" rIns="92160" bIns="4608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MS PGothic"/>
                  <a:cs typeface="MS PGothic"/>
                </a:rPr>
                <a:t>Selbständigkeit</a:t>
              </a:r>
            </a:p>
          </p:txBody>
        </p:sp>
        <p:sp>
          <p:nvSpPr>
            <p:cNvPr id="60435" name="Rectangle 17"/>
            <p:cNvSpPr>
              <a:spLocks noChangeArrowheads="1"/>
            </p:cNvSpPr>
            <p:nvPr/>
          </p:nvSpPr>
          <p:spPr bwMode="auto">
            <a:xfrm>
              <a:off x="657" y="1079"/>
              <a:ext cx="1192" cy="787"/>
            </a:xfrm>
            <a:prstGeom prst="rect">
              <a:avLst/>
            </a:prstGeom>
            <a:solidFill>
              <a:srgbClr val="FFB895"/>
            </a:solidFill>
            <a:ln w="9525">
              <a:noFill/>
              <a:round/>
              <a:headEnd/>
              <a:tailEnd/>
            </a:ln>
          </p:spPr>
          <p:txBody>
            <a:bodyPr wrap="none" anchor="ctr"/>
            <a:lstStyle/>
            <a:p>
              <a:endParaRPr lang="de-DE" sz="1800"/>
            </a:p>
          </p:txBody>
        </p:sp>
        <p:sp>
          <p:nvSpPr>
            <p:cNvPr id="60436" name="Rectangle 18"/>
            <p:cNvSpPr>
              <a:spLocks noChangeArrowheads="1"/>
            </p:cNvSpPr>
            <p:nvPr/>
          </p:nvSpPr>
          <p:spPr bwMode="auto">
            <a:xfrm>
              <a:off x="695" y="1189"/>
              <a:ext cx="793" cy="577"/>
            </a:xfrm>
            <a:prstGeom prst="rect">
              <a:avLst/>
            </a:prstGeom>
            <a:noFill/>
            <a:ln w="9525">
              <a:noFill/>
              <a:round/>
              <a:headEnd/>
              <a:tailEnd/>
            </a:ln>
          </p:spPr>
          <p:txBody>
            <a:bodyPr wrap="none" lIns="92160" tIns="46080" rIns="92160" bIns="4608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MS PGothic"/>
                  <a:cs typeface="MS PGothic"/>
                </a:rPr>
                <a:t>Normal-</a:t>
              </a:r>
              <a:br>
                <a:rPr lang="de-DE" sz="1800" b="1">
                  <a:solidFill>
                    <a:srgbClr val="000000"/>
                  </a:solidFill>
                  <a:ea typeface="MS PGothic"/>
                  <a:cs typeface="MS PGothic"/>
                </a:rPr>
              </a:br>
              <a:r>
                <a:rPr lang="de-DE" sz="1800" b="1">
                  <a:solidFill>
                    <a:srgbClr val="000000"/>
                  </a:solidFill>
                  <a:ea typeface="MS PGothic"/>
                  <a:cs typeface="MS PGothic"/>
                </a:rPr>
                <a:t>arbeits-</a:t>
              </a:r>
              <a:br>
                <a:rPr lang="de-DE" sz="1800" b="1">
                  <a:solidFill>
                    <a:srgbClr val="000000"/>
                  </a:solidFill>
                  <a:ea typeface="MS PGothic"/>
                  <a:cs typeface="MS PGothic"/>
                </a:rPr>
              </a:br>
              <a:r>
                <a:rPr lang="de-DE" sz="1800" b="1">
                  <a:solidFill>
                    <a:srgbClr val="000000"/>
                  </a:solidFill>
                  <a:ea typeface="MS PGothic"/>
                  <a:cs typeface="MS PGothic"/>
                </a:rPr>
                <a:t>verhältnis</a:t>
              </a:r>
            </a:p>
          </p:txBody>
        </p:sp>
        <p:sp>
          <p:nvSpPr>
            <p:cNvPr id="60437" name="Rectangle 19"/>
            <p:cNvSpPr>
              <a:spLocks noChangeArrowheads="1"/>
            </p:cNvSpPr>
            <p:nvPr/>
          </p:nvSpPr>
          <p:spPr bwMode="auto">
            <a:xfrm>
              <a:off x="1209" y="2641"/>
              <a:ext cx="165" cy="231"/>
            </a:xfrm>
            <a:prstGeom prst="rect">
              <a:avLst/>
            </a:prstGeom>
            <a:noFill/>
            <a:ln w="9525">
              <a:noFill/>
              <a:round/>
              <a:headEnd/>
              <a:tailEnd/>
            </a:ln>
          </p:spPr>
          <p:txBody>
            <a:bodyPr wrap="none" anchor="ctr"/>
            <a:lstStyle/>
            <a:p>
              <a:endParaRPr lang="de-DE" sz="1800"/>
            </a:p>
          </p:txBody>
        </p:sp>
        <p:sp>
          <p:nvSpPr>
            <p:cNvPr id="60438" name="Rectangle 20"/>
            <p:cNvSpPr>
              <a:spLocks noChangeArrowheads="1"/>
            </p:cNvSpPr>
            <p:nvPr/>
          </p:nvSpPr>
          <p:spPr bwMode="auto">
            <a:xfrm>
              <a:off x="1393" y="1592"/>
              <a:ext cx="1394" cy="231"/>
            </a:xfrm>
            <a:prstGeom prst="rect">
              <a:avLst/>
            </a:prstGeom>
            <a:noFill/>
            <a:ln w="9525">
              <a:noFill/>
              <a:round/>
              <a:headEnd/>
              <a:tailEnd/>
            </a:ln>
          </p:spPr>
          <p:txBody>
            <a:bodyPr lIns="92160" tIns="46080" rIns="92160" bIns="4608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MS PGothic"/>
                  <a:cs typeface="MS PGothic"/>
                </a:rPr>
                <a:t>Erwerbsarbeit</a:t>
              </a:r>
            </a:p>
          </p:txBody>
        </p:sp>
        <p:sp>
          <p:nvSpPr>
            <p:cNvPr id="60439" name="Rectangle 21"/>
            <p:cNvSpPr>
              <a:spLocks noChangeArrowheads="1"/>
            </p:cNvSpPr>
            <p:nvPr/>
          </p:nvSpPr>
          <p:spPr bwMode="auto">
            <a:xfrm>
              <a:off x="3659" y="1618"/>
              <a:ext cx="1545" cy="1243"/>
            </a:xfrm>
            <a:prstGeom prst="rect">
              <a:avLst/>
            </a:prstGeom>
            <a:solidFill>
              <a:srgbClr val="FF7075"/>
            </a:solidFill>
            <a:ln w="9525">
              <a:noFill/>
              <a:round/>
              <a:headEnd/>
              <a:tailEnd/>
            </a:ln>
          </p:spPr>
          <p:txBody>
            <a:bodyPr wrap="none" anchor="ctr"/>
            <a:lstStyle/>
            <a:p>
              <a:endParaRPr lang="de-DE" sz="1800"/>
            </a:p>
          </p:txBody>
        </p:sp>
        <p:sp>
          <p:nvSpPr>
            <p:cNvPr id="60440" name="Rectangle 22"/>
            <p:cNvSpPr>
              <a:spLocks noChangeArrowheads="1"/>
            </p:cNvSpPr>
            <p:nvPr/>
          </p:nvSpPr>
          <p:spPr bwMode="auto">
            <a:xfrm>
              <a:off x="4377" y="2065"/>
              <a:ext cx="116" cy="231"/>
            </a:xfrm>
            <a:prstGeom prst="rect">
              <a:avLst/>
            </a:prstGeom>
            <a:noFill/>
            <a:ln w="9525">
              <a:noFill/>
              <a:round/>
              <a:headEnd/>
              <a:tailEnd/>
            </a:ln>
          </p:spPr>
          <p:txBody>
            <a:bodyPr wrap="none" anchor="ctr"/>
            <a:lstStyle/>
            <a:p>
              <a:endParaRPr lang="de-DE" sz="1800"/>
            </a:p>
          </p:txBody>
        </p:sp>
        <p:sp>
          <p:nvSpPr>
            <p:cNvPr id="60441" name="Rectangle 23"/>
            <p:cNvSpPr>
              <a:spLocks noChangeArrowheads="1"/>
            </p:cNvSpPr>
            <p:nvPr/>
          </p:nvSpPr>
          <p:spPr bwMode="auto">
            <a:xfrm>
              <a:off x="657" y="3399"/>
              <a:ext cx="1899" cy="664"/>
            </a:xfrm>
            <a:prstGeom prst="rect">
              <a:avLst/>
            </a:prstGeom>
            <a:solidFill>
              <a:srgbClr val="FFAF88"/>
            </a:solidFill>
            <a:ln w="9525">
              <a:noFill/>
              <a:round/>
              <a:headEnd/>
              <a:tailEnd/>
            </a:ln>
          </p:spPr>
          <p:txBody>
            <a:bodyPr wrap="none" anchor="ctr"/>
            <a:lstStyle/>
            <a:p>
              <a:endParaRPr lang="de-DE" sz="1800"/>
            </a:p>
          </p:txBody>
        </p:sp>
        <p:sp>
          <p:nvSpPr>
            <p:cNvPr id="60442" name="Rectangle 24"/>
            <p:cNvSpPr>
              <a:spLocks noChangeArrowheads="1"/>
            </p:cNvSpPr>
            <p:nvPr/>
          </p:nvSpPr>
          <p:spPr bwMode="auto">
            <a:xfrm>
              <a:off x="1546" y="3557"/>
              <a:ext cx="116" cy="231"/>
            </a:xfrm>
            <a:prstGeom prst="rect">
              <a:avLst/>
            </a:prstGeom>
            <a:noFill/>
            <a:ln w="9525">
              <a:noFill/>
              <a:round/>
              <a:headEnd/>
              <a:tailEnd/>
            </a:ln>
          </p:spPr>
          <p:txBody>
            <a:bodyPr wrap="none" anchor="ctr"/>
            <a:lstStyle/>
            <a:p>
              <a:endParaRPr lang="de-DE" sz="1800"/>
            </a:p>
          </p:txBody>
        </p:sp>
        <p:sp>
          <p:nvSpPr>
            <p:cNvPr id="60443" name="Rectangle 25"/>
            <p:cNvSpPr>
              <a:spLocks noChangeArrowheads="1"/>
            </p:cNvSpPr>
            <p:nvPr/>
          </p:nvSpPr>
          <p:spPr bwMode="auto">
            <a:xfrm>
              <a:off x="3615" y="3358"/>
              <a:ext cx="1589" cy="663"/>
            </a:xfrm>
            <a:prstGeom prst="rect">
              <a:avLst/>
            </a:prstGeom>
            <a:solidFill>
              <a:srgbClr val="FF7BB0"/>
            </a:solidFill>
            <a:ln w="9525">
              <a:noFill/>
              <a:round/>
              <a:headEnd/>
              <a:tailEnd/>
            </a:ln>
          </p:spPr>
          <p:txBody>
            <a:bodyPr wrap="none" anchor="ctr"/>
            <a:lstStyle/>
            <a:p>
              <a:endParaRPr lang="de-DE" sz="1800"/>
            </a:p>
          </p:txBody>
        </p:sp>
        <p:sp>
          <p:nvSpPr>
            <p:cNvPr id="60444" name="Rectangle 26"/>
            <p:cNvSpPr>
              <a:spLocks noChangeArrowheads="1"/>
            </p:cNvSpPr>
            <p:nvPr/>
          </p:nvSpPr>
          <p:spPr bwMode="auto">
            <a:xfrm>
              <a:off x="3994" y="3588"/>
              <a:ext cx="115" cy="231"/>
            </a:xfrm>
            <a:prstGeom prst="rect">
              <a:avLst/>
            </a:prstGeom>
            <a:noFill/>
            <a:ln w="9525">
              <a:noFill/>
              <a:round/>
              <a:headEnd/>
              <a:tailEnd/>
            </a:ln>
          </p:spPr>
          <p:txBody>
            <a:bodyPr wrap="none" anchor="ctr"/>
            <a:lstStyle/>
            <a:p>
              <a:endParaRPr lang="de-DE" sz="1800"/>
            </a:p>
          </p:txBody>
        </p:sp>
        <p:sp>
          <p:nvSpPr>
            <p:cNvPr id="60445" name="Oval 27"/>
            <p:cNvSpPr>
              <a:spLocks noChangeArrowheads="1"/>
            </p:cNvSpPr>
            <p:nvPr/>
          </p:nvSpPr>
          <p:spPr bwMode="auto">
            <a:xfrm>
              <a:off x="2375" y="2491"/>
              <a:ext cx="1449" cy="1319"/>
            </a:xfrm>
            <a:prstGeom prst="ellipse">
              <a:avLst/>
            </a:prstGeom>
            <a:gradFill rotWithShape="0">
              <a:gsLst>
                <a:gs pos="0">
                  <a:srgbClr val="FFFF00"/>
                </a:gs>
                <a:gs pos="100000">
                  <a:srgbClr val="FFFFFF"/>
                </a:gs>
              </a:gsLst>
              <a:path path="shape">
                <a:fillToRect l="50000" t="50000" r="50000" b="50000"/>
              </a:path>
            </a:gradFill>
            <a:ln w="12600">
              <a:solidFill>
                <a:srgbClr val="FFFF00"/>
              </a:solidFill>
              <a:miter lim="800000"/>
              <a:headEnd/>
              <a:tailEnd/>
            </a:ln>
          </p:spPr>
          <p:txBody>
            <a:bodyPr wrap="none" anchor="ctr"/>
            <a:lstStyle/>
            <a:p>
              <a:endParaRPr lang="de-DE" sz="1800"/>
            </a:p>
          </p:txBody>
        </p:sp>
        <p:sp>
          <p:nvSpPr>
            <p:cNvPr id="60446" name="Rectangle 28"/>
            <p:cNvSpPr>
              <a:spLocks noChangeArrowheads="1"/>
            </p:cNvSpPr>
            <p:nvPr/>
          </p:nvSpPr>
          <p:spPr bwMode="auto">
            <a:xfrm>
              <a:off x="3451" y="1071"/>
              <a:ext cx="3465" cy="454"/>
            </a:xfrm>
            <a:prstGeom prst="rect">
              <a:avLst/>
            </a:prstGeom>
            <a:noFill/>
            <a:ln w="9525">
              <a:noFill/>
              <a:round/>
              <a:headEnd/>
              <a:tailEnd/>
            </a:ln>
          </p:spPr>
          <p:txBody>
            <a:bodyPr lIns="0" tIns="0" rIns="0" bIns="0"/>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2000" b="1">
                  <a:solidFill>
                    <a:srgbClr val="000000"/>
                  </a:solidFill>
                  <a:latin typeface="Tahoma" pitchFamily="34" charset="0"/>
                  <a:ea typeface="MS PGothic"/>
                  <a:cs typeface="MS PGothic"/>
                </a:rPr>
                <a:t>Gesellschaftliche </a:t>
              </a:r>
              <a:br>
                <a:rPr lang="de-DE" sz="2000" b="1">
                  <a:solidFill>
                    <a:srgbClr val="000000"/>
                  </a:solidFill>
                  <a:latin typeface="Tahoma" pitchFamily="34" charset="0"/>
                  <a:ea typeface="MS PGothic"/>
                  <a:cs typeface="MS PGothic"/>
                </a:rPr>
              </a:br>
              <a:r>
                <a:rPr lang="de-DE" sz="2000" b="1">
                  <a:solidFill>
                    <a:srgbClr val="000000"/>
                  </a:solidFill>
                  <a:latin typeface="Tahoma" pitchFamily="34" charset="0"/>
                  <a:ea typeface="MS PGothic"/>
                  <a:cs typeface="MS PGothic"/>
                </a:rPr>
                <a:t>Arbeitsformen</a:t>
              </a:r>
            </a:p>
          </p:txBody>
        </p:sp>
      </p:grpSp>
      <p:sp>
        <p:nvSpPr>
          <p:cNvPr id="4125" name="Text Box 29"/>
          <p:cNvSpPr txBox="1">
            <a:spLocks noChangeArrowheads="1"/>
          </p:cNvSpPr>
          <p:nvPr/>
        </p:nvSpPr>
        <p:spPr bwMode="auto">
          <a:xfrm>
            <a:off x="5943600" y="3357563"/>
            <a:ext cx="2135188"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SimSun"/>
                <a:cs typeface="SimSun"/>
              </a:rPr>
              <a:t>Sorgearbeit (care)</a:t>
            </a:r>
          </a:p>
        </p:txBody>
      </p:sp>
      <p:sp>
        <p:nvSpPr>
          <p:cNvPr id="4126" name="Text Box 30"/>
          <p:cNvSpPr txBox="1">
            <a:spLocks noChangeArrowheads="1"/>
          </p:cNvSpPr>
          <p:nvPr/>
        </p:nvSpPr>
        <p:spPr bwMode="auto">
          <a:xfrm>
            <a:off x="1335088" y="5734050"/>
            <a:ext cx="2439987"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SimSun"/>
                <a:cs typeface="SimSun"/>
              </a:rPr>
              <a:t>Gemeinschaftsarbeit</a:t>
            </a:r>
          </a:p>
        </p:txBody>
      </p:sp>
      <p:sp>
        <p:nvSpPr>
          <p:cNvPr id="4127" name="Text Box 31"/>
          <p:cNvSpPr txBox="1">
            <a:spLocks noChangeArrowheads="1"/>
          </p:cNvSpPr>
          <p:nvPr/>
        </p:nvSpPr>
        <p:spPr bwMode="auto">
          <a:xfrm>
            <a:off x="6302375" y="5734050"/>
            <a:ext cx="1425575" cy="368300"/>
          </a:xfrm>
          <a:prstGeom prst="rect">
            <a:avLst/>
          </a:prstGeom>
          <a:noFill/>
          <a:ln w="9525">
            <a:noFill/>
            <a:round/>
            <a:headEnd/>
            <a:tailE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1800" b="1">
                <a:solidFill>
                  <a:srgbClr val="000000"/>
                </a:solidFill>
                <a:ea typeface="SimSun"/>
                <a:cs typeface="SimSun"/>
              </a:rPr>
              <a:t>Eigenarbeit</a:t>
            </a:r>
          </a:p>
        </p:txBody>
      </p:sp>
      <p:sp>
        <p:nvSpPr>
          <p:cNvPr id="4128" name="Text Box 32"/>
          <p:cNvSpPr txBox="1">
            <a:spLocks noChangeArrowheads="1"/>
          </p:cNvSpPr>
          <p:nvPr/>
        </p:nvSpPr>
        <p:spPr bwMode="auto">
          <a:xfrm>
            <a:off x="4838700" y="4508500"/>
            <a:ext cx="180975" cy="366713"/>
          </a:xfrm>
          <a:prstGeom prst="rect">
            <a:avLst/>
          </a:prstGeom>
          <a:noFill/>
          <a:ln w="9525">
            <a:noFill/>
            <a:round/>
            <a:headEnd/>
            <a:tailEnd/>
          </a:ln>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1800" b="1">
              <a:solidFill>
                <a:srgbClr val="000000"/>
              </a:solidFill>
              <a:ea typeface="SimSun"/>
              <a:cs typeface="SimSun"/>
            </a:endParaRPr>
          </a:p>
        </p:txBody>
      </p:sp>
    </p:spTree>
    <p:extLst>
      <p:ext uri="{BB962C8B-B14F-4D97-AF65-F5344CB8AC3E}">
        <p14:creationId xmlns:p14="http://schemas.microsoft.com/office/powerpoint/2010/main" val="14271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blinds(horizontal)">
                                      <p:cBhvr additive="repl">
                                        <p:cTn id="7" dur="500"/>
                                        <p:tgtEl>
                                          <p:spTgt spid="3"/>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2"/>
                                        </p:tgtEl>
                                        <p:attrNameLst>
                                          <p:attrName>style.visibility</p:attrName>
                                        </p:attrNameLst>
                                      </p:cBhvr>
                                      <p:to>
                                        <p:strVal val="visible"/>
                                      </p:to>
                                    </p:set>
                                    <p:animEffect transition="in" filter="blinds(horizontal)">
                                      <p:cBhvr additive="repl">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additive="repl">
                                        <p:cTn id="14" dur="1" fill="hold">
                                          <p:stCondLst>
                                            <p:cond delay="0"/>
                                          </p:stCondLst>
                                        </p:cTn>
                                        <p:tgtEl>
                                          <p:spTgt spid="4125"/>
                                        </p:tgtEl>
                                        <p:attrNameLst>
                                          <p:attrName>style.visibility</p:attrName>
                                        </p:attrNameLst>
                                      </p:cBhvr>
                                      <p:to>
                                        <p:strVal val="visible"/>
                                      </p:to>
                                    </p:set>
                                    <p:animEffect transition="in" filter="blinds(horizontal)">
                                      <p:cBhvr additive="repl">
                                        <p:cTn id="15" dur="500"/>
                                        <p:tgtEl>
                                          <p:spTgt spid="41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additive="repl">
                                        <p:cTn id="19" dur="1" fill="hold">
                                          <p:stCondLst>
                                            <p:cond delay="0"/>
                                          </p:stCondLst>
                                        </p:cTn>
                                        <p:tgtEl>
                                          <p:spTgt spid="4126"/>
                                        </p:tgtEl>
                                        <p:attrNameLst>
                                          <p:attrName>style.visibility</p:attrName>
                                        </p:attrNameLst>
                                      </p:cBhvr>
                                      <p:to>
                                        <p:strVal val="visible"/>
                                      </p:to>
                                    </p:set>
                                    <p:animEffect transition="in" filter="blinds(horizontal)">
                                      <p:cBhvr additive="repl">
                                        <p:cTn id="20" dur="500"/>
                                        <p:tgtEl>
                                          <p:spTgt spid="41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additive="repl">
                                        <p:cTn id="24" dur="1" fill="hold">
                                          <p:stCondLst>
                                            <p:cond delay="0"/>
                                          </p:stCondLst>
                                        </p:cTn>
                                        <p:tgtEl>
                                          <p:spTgt spid="4127"/>
                                        </p:tgtEl>
                                        <p:attrNameLst>
                                          <p:attrName>style.visibility</p:attrName>
                                        </p:attrNameLst>
                                      </p:cBhvr>
                                      <p:to>
                                        <p:strVal val="visible"/>
                                      </p:to>
                                    </p:set>
                                    <p:animEffect transition="in" filter="blinds(horizontal)">
                                      <p:cBhvr additive="repl">
                                        <p:cTn id="25" dur="500"/>
                                        <p:tgtEl>
                                          <p:spTgt spid="412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additive="repl">
                                        <p:cTn id="29" dur="1" fill="hold">
                                          <p:stCondLst>
                                            <p:cond delay="0"/>
                                          </p:stCondLst>
                                        </p:cTn>
                                        <p:tgtEl>
                                          <p:spTgt spid="4128"/>
                                        </p:tgtEl>
                                        <p:attrNameLst>
                                          <p:attrName>style.visibility</p:attrName>
                                        </p:attrNameLst>
                                      </p:cBhvr>
                                      <p:to>
                                        <p:strVal val="visible"/>
                                      </p:to>
                                    </p:set>
                                    <p:animEffect transition="in" filter="blinds(horizontal)">
                                      <p:cBhvr additive="repl">
                                        <p:cTn id="30" dur="500"/>
                                        <p:tgtEl>
                                          <p:spTgt spid="4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0"/>
          </p:nvPr>
        </p:nvSpPr>
        <p:spPr/>
        <p:txBody>
          <a:bodyPr/>
          <a:lstStyle/>
          <a:p>
            <a:pPr>
              <a:defRPr/>
            </a:pPr>
            <a:fld id="{BD7F5C50-2B8D-43F8-B6A4-253D42D3111C}" type="slidenum">
              <a:rPr lang="de-DE"/>
              <a:pPr>
                <a:defRPr/>
              </a:pPr>
              <a:t>5</a:t>
            </a:fld>
            <a:endParaRPr lang="de-DE"/>
          </a:p>
        </p:txBody>
      </p:sp>
      <p:sp>
        <p:nvSpPr>
          <p:cNvPr id="62466" name="Rectangle 8"/>
          <p:cNvSpPr>
            <a:spLocks noGrp="1" noChangeArrowheads="1"/>
          </p:cNvSpPr>
          <p:nvPr>
            <p:ph type="ftr" sz="quarter" idx="4294967295"/>
          </p:nvPr>
        </p:nvSpPr>
        <p:spPr bwMode="auto">
          <a:xfrm>
            <a:off x="3924300" y="6092825"/>
            <a:ext cx="2895600" cy="476250"/>
          </a:xfrm>
          <a:prstGeom prst="rect">
            <a:avLst/>
          </a:prstGeom>
          <a:noFill/>
          <a:ln>
            <a:miter lim="800000"/>
            <a:headEnd/>
            <a:tailEnd/>
          </a:ln>
        </p:spPr>
        <p:txBody>
          <a:bodyPr/>
          <a:lstStyle/>
          <a:p>
            <a:r>
              <a:rPr lang="de-DE" sz="1400" dirty="0"/>
              <a:t>Bremer Arbeitszeitkonferenz 2017</a:t>
            </a:r>
          </a:p>
        </p:txBody>
      </p:sp>
      <p:sp>
        <p:nvSpPr>
          <p:cNvPr id="6" name="Foliennummernplatzhalter 5"/>
          <p:cNvSpPr txBox="1">
            <a:spLocks noGrp="1"/>
          </p:cNvSpPr>
          <p:nvPr/>
        </p:nvSpPr>
        <p:spPr>
          <a:xfrm>
            <a:off x="4859338" y="6308725"/>
            <a:ext cx="2133600" cy="365125"/>
          </a:xfrm>
          <a:prstGeom prst="rect">
            <a:avLst/>
          </a:prstGeom>
          <a:noFill/>
        </p:spPr>
        <p:txBody>
          <a:bodyPr anchor="ctr"/>
          <a:lstStyle/>
          <a:p>
            <a:pPr algn="r" fontAlgn="auto">
              <a:spcBef>
                <a:spcPts val="0"/>
              </a:spcBef>
              <a:spcAft>
                <a:spcPts val="0"/>
              </a:spcAft>
              <a:defRPr/>
            </a:pPr>
            <a:fld id="{30952482-6A3C-4F19-9965-8117B887B76A}" type="slidenum">
              <a:rPr lang="de-DE">
                <a:solidFill>
                  <a:schemeClr val="tx1">
                    <a:tint val="75000"/>
                  </a:schemeClr>
                </a:solidFill>
                <a:latin typeface="+mn-lt"/>
              </a:rPr>
              <a:pPr algn="r" fontAlgn="auto">
                <a:spcBef>
                  <a:spcPts val="0"/>
                </a:spcBef>
                <a:spcAft>
                  <a:spcPts val="0"/>
                </a:spcAft>
                <a:defRPr/>
              </a:pPr>
              <a:t>5</a:t>
            </a:fld>
            <a:endParaRPr lang="de-DE">
              <a:solidFill>
                <a:schemeClr val="tx1">
                  <a:tint val="75000"/>
                </a:schemeClr>
              </a:solidFill>
              <a:latin typeface="+mn-lt"/>
            </a:endParaRPr>
          </a:p>
        </p:txBody>
      </p:sp>
      <p:pic>
        <p:nvPicPr>
          <p:cNvPr id="62468" name="Picture 6"/>
          <p:cNvPicPr>
            <a:picLocks noChangeAspect="1" noChangeArrowheads="1"/>
          </p:cNvPicPr>
          <p:nvPr/>
        </p:nvPicPr>
        <p:blipFill>
          <a:blip r:embed="rId3"/>
          <a:srcRect/>
          <a:stretch>
            <a:fillRect/>
          </a:stretch>
        </p:blipFill>
        <p:spPr bwMode="auto">
          <a:xfrm>
            <a:off x="239713" y="1639888"/>
            <a:ext cx="8294687" cy="4456112"/>
          </a:xfrm>
          <a:prstGeom prst="rect">
            <a:avLst/>
          </a:prstGeom>
          <a:noFill/>
          <a:ln w="9525" algn="ctr">
            <a:noFill/>
            <a:miter lim="800000"/>
            <a:headEnd/>
            <a:tailEnd/>
          </a:ln>
        </p:spPr>
      </p:pic>
      <p:sp>
        <p:nvSpPr>
          <p:cNvPr id="62469" name="Rectangle 8"/>
          <p:cNvSpPr>
            <a:spLocks noChangeArrowheads="1"/>
          </p:cNvSpPr>
          <p:nvPr/>
        </p:nvSpPr>
        <p:spPr bwMode="auto">
          <a:xfrm rot="-5400000">
            <a:off x="6527800" y="4123452"/>
            <a:ext cx="4835525" cy="246221"/>
          </a:xfrm>
          <a:prstGeom prst="rect">
            <a:avLst/>
          </a:prstGeom>
          <a:noFill/>
          <a:ln w="9525" algn="ctr">
            <a:noFill/>
            <a:miter lim="800000"/>
            <a:headEnd/>
            <a:tailEnd/>
          </a:ln>
        </p:spPr>
        <p:txBody>
          <a:bodyPr anchor="ctr">
            <a:spAutoFit/>
          </a:bodyPr>
          <a:lstStyle/>
          <a:p>
            <a:pPr eaLnBrk="0" hangingPunct="0">
              <a:spcBef>
                <a:spcPct val="50000"/>
              </a:spcBef>
            </a:pPr>
            <a:r>
              <a:rPr lang="de-DE" sz="1000" dirty="0">
                <a:latin typeface="Tahoma" pitchFamily="34" charset="0"/>
                <a:ea typeface="MS PGothic"/>
                <a:cs typeface="MS PGothic"/>
              </a:rPr>
              <a:t>G</a:t>
            </a:r>
            <a:r>
              <a:rPr lang="de-DE" sz="1000" dirty="0" smtClean="0">
                <a:latin typeface="Tahoma" pitchFamily="34" charset="0"/>
                <a:ea typeface="MS PGothic"/>
                <a:cs typeface="MS PGothic"/>
              </a:rPr>
              <a:t>leichstellungsbericht 2011:</a:t>
            </a:r>
            <a:endParaRPr lang="de-DE" sz="1000" dirty="0">
              <a:latin typeface="Tahoma" pitchFamily="34" charset="0"/>
              <a:ea typeface="MS PGothic"/>
              <a:cs typeface="MS PGothic"/>
            </a:endParaRPr>
          </a:p>
        </p:txBody>
      </p:sp>
      <p:sp>
        <p:nvSpPr>
          <p:cNvPr id="62470" name="Rectangle 7"/>
          <p:cNvSpPr>
            <a:spLocks noChangeArrowheads="1"/>
          </p:cNvSpPr>
          <p:nvPr/>
        </p:nvSpPr>
        <p:spPr bwMode="auto">
          <a:xfrm>
            <a:off x="179388" y="228600"/>
            <a:ext cx="8202612" cy="514350"/>
          </a:xfrm>
          <a:prstGeom prst="rect">
            <a:avLst/>
          </a:prstGeom>
          <a:noFill/>
          <a:ln w="9525">
            <a:noFill/>
            <a:miter lim="800000"/>
            <a:headEnd/>
            <a:tailEnd/>
          </a:ln>
        </p:spPr>
        <p:txBody>
          <a:bodyPr/>
          <a:lstStyle/>
          <a:p>
            <a:pPr algn="ctr" eaLnBrk="0" hangingPunct="0">
              <a:spcBef>
                <a:spcPct val="20000"/>
              </a:spcBef>
            </a:pPr>
            <a:endParaRPr lang="de-DE" sz="2400">
              <a:solidFill>
                <a:srgbClr val="CC0000"/>
              </a:solidFill>
              <a:latin typeface="Tahoma" pitchFamily="34" charset="0"/>
              <a:ea typeface="MS PGothic"/>
              <a:cs typeface="MS PGothic"/>
            </a:endParaRPr>
          </a:p>
        </p:txBody>
      </p:sp>
      <p:sp>
        <p:nvSpPr>
          <p:cNvPr id="62471" name="Rechteck 69"/>
          <p:cNvSpPr>
            <a:spLocks noChangeArrowheads="1"/>
          </p:cNvSpPr>
          <p:nvPr/>
        </p:nvSpPr>
        <p:spPr bwMode="auto">
          <a:xfrm>
            <a:off x="468313" y="849313"/>
            <a:ext cx="7416800" cy="396875"/>
          </a:xfrm>
          <a:prstGeom prst="rect">
            <a:avLst/>
          </a:prstGeom>
          <a:noFill/>
          <a:ln w="9525">
            <a:noFill/>
            <a:miter lim="800000"/>
            <a:headEnd/>
            <a:tailEnd/>
          </a:ln>
        </p:spPr>
        <p:txBody>
          <a:bodyPr>
            <a:spAutoFit/>
          </a:bodyPr>
          <a:lstStyle/>
          <a:p>
            <a:pPr>
              <a:spcBef>
                <a:spcPct val="50000"/>
              </a:spcBef>
            </a:pPr>
            <a:r>
              <a:rPr lang="de-DE" sz="2000" b="1" dirty="0">
                <a:solidFill>
                  <a:schemeClr val="accent2"/>
                </a:solidFill>
                <a:latin typeface="Tahoma" pitchFamily="34" charset="0"/>
                <a:ea typeface="MS PGothic"/>
                <a:cs typeface="MS PGothic"/>
              </a:rPr>
              <a:t>bezahlte – unbezahlte </a:t>
            </a:r>
            <a:r>
              <a:rPr lang="de-DE" sz="2000" b="1" dirty="0" smtClean="0">
                <a:solidFill>
                  <a:schemeClr val="accent2"/>
                </a:solidFill>
                <a:latin typeface="Tahoma" pitchFamily="34" charset="0"/>
                <a:ea typeface="MS PGothic"/>
                <a:cs typeface="MS PGothic"/>
              </a:rPr>
              <a:t>Arbeit</a:t>
            </a:r>
            <a:endParaRPr lang="de-DE" sz="2000" b="1" dirty="0">
              <a:solidFill>
                <a:schemeClr val="accent2"/>
              </a:solidFill>
              <a:latin typeface="Tahoma" pitchFamily="34" charset="0"/>
              <a:ea typeface="MS PGothic"/>
              <a:cs typeface="MS PGothic"/>
            </a:endParaRPr>
          </a:p>
        </p:txBody>
      </p:sp>
    </p:spTree>
    <p:extLst>
      <p:ext uri="{BB962C8B-B14F-4D97-AF65-F5344CB8AC3E}">
        <p14:creationId xmlns:p14="http://schemas.microsoft.com/office/powerpoint/2010/main" val="10843921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1.Arbeitzeit und Lebenszeit – lebensgerechtes Arbeiten</a:t>
            </a:r>
            <a:endParaRPr lang="de-DE" dirty="0"/>
          </a:p>
        </p:txBody>
      </p:sp>
      <p:sp>
        <p:nvSpPr>
          <p:cNvPr id="3" name="Inhaltsplatzhalter 2"/>
          <p:cNvSpPr>
            <a:spLocks noGrp="1"/>
          </p:cNvSpPr>
          <p:nvPr>
            <p:ph idx="1"/>
          </p:nvPr>
        </p:nvSpPr>
        <p:spPr/>
        <p:txBody>
          <a:bodyPr/>
          <a:lstStyle/>
          <a:p>
            <a:pPr marL="0" indent="0">
              <a:buNone/>
            </a:pPr>
            <a:r>
              <a:rPr lang="de-DE" sz="2400" i="1" dirty="0" smtClean="0"/>
              <a:t>Mehr als die Hälfte der Zeit wird von beiden </a:t>
            </a:r>
            <a:r>
              <a:rPr lang="de-DE" sz="2400" i="1" dirty="0"/>
              <a:t>G</a:t>
            </a:r>
            <a:r>
              <a:rPr lang="de-DE" sz="2400" i="1" dirty="0" smtClean="0"/>
              <a:t>eschlechtern auf die unbezahlte Arbeit verwendet (Familie und Ehrenamt)</a:t>
            </a:r>
          </a:p>
          <a:p>
            <a:pPr marL="0" indent="0">
              <a:buNone/>
            </a:pPr>
            <a:endParaRPr lang="de-DE" sz="2400" i="1" dirty="0" smtClean="0"/>
          </a:p>
          <a:p>
            <a:pPr marL="0" indent="0">
              <a:buNone/>
            </a:pPr>
            <a:r>
              <a:rPr lang="de-DE" dirty="0" smtClean="0"/>
              <a:t> Was würde ein Perspektivwechsel bedeuten?</a:t>
            </a:r>
          </a:p>
          <a:p>
            <a:pPr marL="0" indent="0">
              <a:buNone/>
            </a:pPr>
            <a:endParaRPr lang="de-DE" dirty="0"/>
          </a:p>
          <a:p>
            <a:pPr marL="0" indent="0">
              <a:buNone/>
            </a:pPr>
            <a:r>
              <a:rPr lang="de-DE" sz="2400" i="1" dirty="0" smtClean="0"/>
              <a:t>Wenn wir aus der Sicht der Care Arbeit auf die Verteilung der Arbeit in den Lebensphasen von Männern und Frauen schauen?</a:t>
            </a:r>
            <a:endParaRPr lang="de-DE" sz="2400" i="1"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pPr>
              <a:lnSpc>
                <a:spcPct val="115000"/>
              </a:lnSpc>
              <a:spcAft>
                <a:spcPts val="1000"/>
              </a:spcAft>
            </a:pPr>
            <a:r>
              <a:rPr lang="de-DE" smtClean="0">
                <a:ea typeface="Calibri"/>
                <a:cs typeface="Times New Roman"/>
              </a:rPr>
              <a:t>Bremer Arbeitszeitkonferenz 2017</a:t>
            </a:r>
            <a:endParaRPr lang="de-DE" sz="2000" smtClean="0">
              <a:ea typeface="Calibri"/>
              <a:cs typeface="Times New Roman"/>
            </a:endParaRP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6</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5517232"/>
            <a:ext cx="316230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34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143000"/>
          </a:xfrm>
        </p:spPr>
        <p:txBody>
          <a:bodyPr>
            <a:normAutofit/>
          </a:bodyPr>
          <a:lstStyle/>
          <a:p>
            <a:r>
              <a:rPr lang="de-DE" sz="3200" dirty="0" smtClean="0"/>
              <a:t>2. Alter(n)</a:t>
            </a:r>
            <a:r>
              <a:rPr lang="de-DE" sz="3200" dirty="0" err="1" smtClean="0"/>
              <a:t>sgerechte</a:t>
            </a:r>
            <a:r>
              <a:rPr lang="de-DE" sz="3200" dirty="0" smtClean="0"/>
              <a:t> Arbeitszeitmodelle</a:t>
            </a:r>
            <a:endParaRPr lang="de-DE" sz="3200" dirty="0"/>
          </a:p>
        </p:txBody>
      </p:sp>
      <p:sp>
        <p:nvSpPr>
          <p:cNvPr id="3" name="Inhaltsplatzhalter 2"/>
          <p:cNvSpPr>
            <a:spLocks noGrp="1"/>
          </p:cNvSpPr>
          <p:nvPr>
            <p:ph idx="1"/>
          </p:nvPr>
        </p:nvSpPr>
        <p:spPr/>
        <p:txBody>
          <a:bodyPr/>
          <a:lstStyle/>
          <a:p>
            <a:pPr marL="0" indent="0">
              <a:buNone/>
            </a:pPr>
            <a:r>
              <a:rPr lang="de-DE" sz="2800" dirty="0" smtClean="0"/>
              <a:t>Leitbild Lebenslaufperspektive</a:t>
            </a:r>
            <a:r>
              <a:rPr lang="de-DE" dirty="0" smtClean="0"/>
              <a:t>:</a:t>
            </a:r>
          </a:p>
          <a:p>
            <a:r>
              <a:rPr lang="de-DE" sz="2000" dirty="0" smtClean="0"/>
              <a:t>Durch eine angemessene Infrastruktur für Kinderbetreuung, schulische Erziehung und Pflege sowie </a:t>
            </a:r>
            <a:r>
              <a:rPr lang="de-DE" sz="2000" b="1" i="1" dirty="0" smtClean="0"/>
              <a:t>flexible Arbeitszeiten in den Unternehmen </a:t>
            </a:r>
            <a:r>
              <a:rPr lang="de-DE" sz="2000" dirty="0" smtClean="0"/>
              <a:t>wird die Vereinbarkeit von Beruf und Familie gewährleistet. Die Erwerbsverläufe werden </a:t>
            </a:r>
            <a:r>
              <a:rPr lang="de-DE" sz="2000" b="1" i="1" dirty="0" smtClean="0"/>
              <a:t>durch Optionen auf eine Unterbrechung der Erwerbstätigkeit oder eine vorübergehende und reversible Verkürzung der Arbeitszeit flexibilisiert</a:t>
            </a:r>
            <a:r>
              <a:rPr lang="de-DE" sz="2000" dirty="0" smtClean="0"/>
              <a:t>… Es werden besondere Anreize gesetzt, damit die Optionen in den gesellschaftlich gewünschten Feldern sowohl von Frauen als auch von Männern genutzt werden. Die Nutzung dieser Optionen darf nicht zu Nachteilen in der Alterssicherung führen. (Gleichstellungsbericht 2011)</a:t>
            </a:r>
            <a:endParaRPr lang="de-DE" sz="2000" dirty="0"/>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Bremer Arbeitszeitkonferenz 2017</a:t>
            </a:r>
          </a:p>
          <a:p>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7</a:t>
            </a:fld>
            <a:endParaRPr lang="de-DE"/>
          </a:p>
        </p:txBody>
      </p:sp>
      <p:pic>
        <p:nvPicPr>
          <p:cNvPr id="7" name="Picture 6" descr="https://www.hs-bremen.de/__assets/imag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659" y="5517232"/>
            <a:ext cx="201017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6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r>
              <a:rPr lang="de-DE" smtClean="0"/>
              <a:t>DGB Bundesvorstand: Vereinbarkeit von Familie und Beruf gestalten, 2012</a:t>
            </a:r>
            <a:endParaRPr lang="de-DE" dirty="0"/>
          </a:p>
        </p:txBody>
      </p:sp>
      <p:sp>
        <p:nvSpPr>
          <p:cNvPr id="6" name="Foliennummernplatzhalter 5"/>
          <p:cNvSpPr>
            <a:spLocks noGrp="1"/>
          </p:cNvSpPr>
          <p:nvPr>
            <p:ph type="sldNum" sz="quarter" idx="12"/>
          </p:nvPr>
        </p:nvSpPr>
        <p:spPr/>
        <p:txBody>
          <a:bodyPr/>
          <a:lstStyle/>
          <a:p>
            <a:fld id="{082F855F-C0BA-4000-9927-99D46CCFAA68}" type="slidenum">
              <a:rPr lang="de-DE" smtClean="0"/>
              <a:t>8</a:t>
            </a:fld>
            <a:endParaRPr lang="de-DE"/>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9288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714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Datumsplatzhalter 3"/>
          <p:cNvSpPr>
            <a:spLocks noGrp="1"/>
          </p:cNvSpPr>
          <p:nvPr>
            <p:ph type="dt" sz="half" idx="10"/>
          </p:nvPr>
        </p:nvSpPr>
        <p:spPr/>
        <p:txBody>
          <a:bodyPr/>
          <a:lstStyle/>
          <a:p>
            <a:fld id="{4FDE8798-356F-4B20-AE76-B10A852079A5}" type="datetime1">
              <a:rPr lang="de-DE" smtClean="0"/>
              <a:t>18.05.2017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82F855F-C0BA-4000-9927-99D46CCFAA68}" type="slidenum">
              <a:rPr lang="de-DE" smtClean="0"/>
              <a:t>9</a:t>
            </a:fld>
            <a:endParaRPr lang="de-DE"/>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6744" y="1600200"/>
            <a:ext cx="643051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110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Bildschirmpräsentation (4:3)</PresentationFormat>
  <Paragraphs>132</Paragraphs>
  <Slides>19</Slides>
  <Notes>2</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Bremer Arbeitszeitkonferenz </vt:lpstr>
      <vt:lpstr>PowerPoint-Präsentation</vt:lpstr>
      <vt:lpstr>1. Arbeitzeit und Lebenszeit- lebensgerechtes Arbeiten</vt:lpstr>
      <vt:lpstr>PowerPoint-Präsentation</vt:lpstr>
      <vt:lpstr>PowerPoint-Präsentation</vt:lpstr>
      <vt:lpstr>1.Arbeitzeit und Lebenszeit – lebensgerechtes Arbeiten</vt:lpstr>
      <vt:lpstr>2. Alter(n)sgerechte Arbeitszeitmodelle</vt:lpstr>
      <vt:lpstr>PowerPoint-Präsentation</vt:lpstr>
      <vt:lpstr>PowerPoint-Präsentation</vt:lpstr>
      <vt:lpstr>Altersgerechtes Arbeiten</vt:lpstr>
      <vt:lpstr>Altersgerechtes Arbeiten</vt:lpstr>
      <vt:lpstr>Altersgerechte Arbeitszeiten?</vt:lpstr>
      <vt:lpstr>PowerPoint-Präsentation</vt:lpstr>
      <vt:lpstr>Arbeitszeit als Thema in den Demografietarifverträgen</vt:lpstr>
      <vt:lpstr>Ein Beispiel</vt:lpstr>
      <vt:lpstr>PowerPoint-Präsentation</vt:lpstr>
      <vt:lpstr> 3. Arbeitszeiten in Zeiten des demographischen Wandels- Thesen </vt:lpstr>
      <vt:lpstr>PowerPoint-Präsentation</vt:lpstr>
      <vt:lpstr>Grundsätzliches zum Perspektivwechsel</vt:lpstr>
    </vt:vector>
  </TitlesOfParts>
  <Company>Hochschule Bremen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vorlage</dc:creator>
  <cp:lastModifiedBy>vorlage</cp:lastModifiedBy>
  <cp:revision>64</cp:revision>
  <dcterms:created xsi:type="dcterms:W3CDTF">2017-05-12T18:03:17Z</dcterms:created>
  <dcterms:modified xsi:type="dcterms:W3CDTF">2017-05-18T14:13:54Z</dcterms:modified>
</cp:coreProperties>
</file>